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3" r:id="rId2"/>
    <p:sldId id="264" r:id="rId3"/>
    <p:sldId id="272" r:id="rId4"/>
    <p:sldId id="262" r:id="rId5"/>
    <p:sldId id="292" r:id="rId6"/>
    <p:sldId id="293" r:id="rId7"/>
    <p:sldId id="260" r:id="rId8"/>
    <p:sldId id="274" r:id="rId9"/>
    <p:sldId id="261" r:id="rId10"/>
    <p:sldId id="277" r:id="rId11"/>
    <p:sldId id="278" r:id="rId12"/>
    <p:sldId id="280" r:id="rId13"/>
    <p:sldId id="281" r:id="rId14"/>
    <p:sldId id="289" r:id="rId15"/>
    <p:sldId id="2417" r:id="rId16"/>
    <p:sldId id="2734" r:id="rId17"/>
    <p:sldId id="258" r:id="rId18"/>
    <p:sldId id="27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8AB8"/>
    <a:srgbClr val="268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94681"/>
  </p:normalViewPr>
  <p:slideViewPr>
    <p:cSldViewPr snapToGrid="0" snapToObjects="1">
      <p:cViewPr varScale="1">
        <p:scale>
          <a:sx n="111" d="100"/>
          <a:sy n="111" d="100"/>
        </p:scale>
        <p:origin x="3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37D9-C488-2341-8C8F-3BAD3356DC33}" type="datetimeFigureOut">
              <a:rPr lang="en-US" smtClean="0"/>
              <a:t>9/26/24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DEEE0-5C22-124C-B96E-68DBF7783AC1}" type="slidenum">
              <a:rPr lang="en-US" smtClean="0"/>
              <a:t>‹#›</a:t>
            </a:fld>
            <a:endParaRPr lang="en-US"/>
          </a:p>
        </p:txBody>
      </p:sp>
    </p:spTree>
    <p:extLst>
      <p:ext uri="{BB962C8B-B14F-4D97-AF65-F5344CB8AC3E}">
        <p14:creationId xmlns:p14="http://schemas.microsoft.com/office/powerpoint/2010/main" val="326589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B19DD-5E5F-9F4A-8E04-C72F16F16ADD}" type="slidenum">
              <a:rPr lang="en-US" smtClean="0"/>
              <a:t>15</a:t>
            </a:fld>
            <a:endParaRPr lang="en-US"/>
          </a:p>
        </p:txBody>
      </p:sp>
    </p:spTree>
    <p:extLst>
      <p:ext uri="{BB962C8B-B14F-4D97-AF65-F5344CB8AC3E}">
        <p14:creationId xmlns:p14="http://schemas.microsoft.com/office/powerpoint/2010/main" val="109548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D43 allows US institutions to support training and research experiences that will develop or expand an ongoing collaboration with an LMIC institution. In addition to training support to conduct research, we anticipate the awards will also facilitate research mentorship in US and LMIC institutions and provide long term funding to allow the development of multi-disciplinary training programs.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16</a:t>
            </a:fld>
            <a:endParaRPr lang="en-US" dirty="0"/>
          </a:p>
        </p:txBody>
      </p:sp>
    </p:spTree>
    <p:extLst>
      <p:ext uri="{BB962C8B-B14F-4D97-AF65-F5344CB8AC3E}">
        <p14:creationId xmlns:p14="http://schemas.microsoft.com/office/powerpoint/2010/main" val="124536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63B7-6C3F-254F-A314-CB18BC538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65028-BAFE-C54B-A6D4-E7012F0F4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8CE913-A2D4-224A-8044-47DCD0D6CFA2}"/>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5" name="Footer Placeholder 4">
            <a:extLst>
              <a:ext uri="{FF2B5EF4-FFF2-40B4-BE49-F238E27FC236}">
                <a16:creationId xmlns:a16="http://schemas.microsoft.com/office/drawing/2014/main" id="{B8CBA125-E9A0-9B4A-BB30-F7F85FAA5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6530B-490F-3244-897F-DC95CEEC16D7}"/>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32534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EF6F-6A4C-1D4F-951E-D076CAA39F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20A932-6041-7D49-BF21-9EE5E0EF23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FEB2F-8114-8847-B608-370595A25CD0}"/>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5" name="Footer Placeholder 4">
            <a:extLst>
              <a:ext uri="{FF2B5EF4-FFF2-40B4-BE49-F238E27FC236}">
                <a16:creationId xmlns:a16="http://schemas.microsoft.com/office/drawing/2014/main" id="{CE009C19-5345-DE4A-AB30-55FE61EBD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0090F-DFB3-2D4D-B18E-6512AA1A6EAD}"/>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283436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3BD20-C772-C440-9575-29AFF75062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28FA7-28A6-F04D-A2E3-5F54D0781E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20030-4274-CC41-B30A-1569010FE66C}"/>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5" name="Footer Placeholder 4">
            <a:extLst>
              <a:ext uri="{FF2B5EF4-FFF2-40B4-BE49-F238E27FC236}">
                <a16:creationId xmlns:a16="http://schemas.microsoft.com/office/drawing/2014/main" id="{CB6CD36E-6CEB-EF4A-A23C-24873AE4B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9570E-3EDE-3D46-A5ED-82349F2B1F11}"/>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400846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9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9CD2-E924-4A40-8544-F1616FF9B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C26E5-2764-734E-9E85-0D5FF7605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F7A47-458B-0241-8920-348B2ABECE25}"/>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5" name="Footer Placeholder 4">
            <a:extLst>
              <a:ext uri="{FF2B5EF4-FFF2-40B4-BE49-F238E27FC236}">
                <a16:creationId xmlns:a16="http://schemas.microsoft.com/office/drawing/2014/main" id="{37771309-6CBC-3B40-9B11-D5DFD8B89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59AC3-DCBE-1C44-A408-8353E51B6659}"/>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215442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BE82-137F-DC41-B0DF-9327ABC64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F46F1E-490A-DD48-831D-4FF01D78C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884BE8-4E1B-EF44-AD4A-4D72D9B02475}"/>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5" name="Footer Placeholder 4">
            <a:extLst>
              <a:ext uri="{FF2B5EF4-FFF2-40B4-BE49-F238E27FC236}">
                <a16:creationId xmlns:a16="http://schemas.microsoft.com/office/drawing/2014/main" id="{8E339F23-5482-954C-82ED-FC6D33838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D4DF7-9F59-EB4C-97C7-C12D5F04F5E0}"/>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8151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9155-D82E-DF4F-BF2A-2952C3B10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12C9C-246F-0149-A1F2-E525DCE939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531F5-2BEF-3349-9E96-86F33C3D06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3DCB5A-3B4A-574E-A04F-CDA868E5FBA6}"/>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6" name="Footer Placeholder 5">
            <a:extLst>
              <a:ext uri="{FF2B5EF4-FFF2-40B4-BE49-F238E27FC236}">
                <a16:creationId xmlns:a16="http://schemas.microsoft.com/office/drawing/2014/main" id="{773DC5BA-885D-8B40-83D2-6BEF1E437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15406-EDA2-8C4E-9C3B-39B5110B4C22}"/>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21479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41D6-5727-FD40-8959-026026682A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E5F9F-BF98-2F45-B418-F958F75E6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547DAE-4BF2-C84F-8B4C-00DF81E6E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E7D6A1-208B-0245-B1DF-15EBBB084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9784C0-00C6-914F-B7ED-91E3D8A4A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DF4BE7-3F18-5C47-A566-DCE25129802A}"/>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8" name="Footer Placeholder 7">
            <a:extLst>
              <a:ext uri="{FF2B5EF4-FFF2-40B4-BE49-F238E27FC236}">
                <a16:creationId xmlns:a16="http://schemas.microsoft.com/office/drawing/2014/main" id="{68A51107-D4AD-F648-A27F-EB763C54BF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E7966D-943A-0143-AA78-5D2DFC25D962}"/>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24469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097-2B77-4F4A-B57F-3FF87E712A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0E763D-6EAE-494C-A23B-5043602E5CB6}"/>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4" name="Footer Placeholder 3">
            <a:extLst>
              <a:ext uri="{FF2B5EF4-FFF2-40B4-BE49-F238E27FC236}">
                <a16:creationId xmlns:a16="http://schemas.microsoft.com/office/drawing/2014/main" id="{299116FB-695F-9B48-89D8-D3FEF92DB7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5B1BDE-CED9-1542-9256-01CD52C71850}"/>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32241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57A4B-C176-424A-9049-FF6FF3BEAEDB}"/>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3" name="Footer Placeholder 2">
            <a:extLst>
              <a:ext uri="{FF2B5EF4-FFF2-40B4-BE49-F238E27FC236}">
                <a16:creationId xmlns:a16="http://schemas.microsoft.com/office/drawing/2014/main" id="{C925E31A-FEE4-C64E-9434-133B0959F1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1E7E37-8B82-494C-9A22-9DCD293F8725}"/>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249926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6341-0BF1-A346-8DEF-E97C3CA9D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13F5B5-F4D8-554C-B576-A26159B8E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DB228C-C990-AC4E-BBAE-351831146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0165D-C7CA-8F49-A936-322366D27BC7}"/>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6" name="Footer Placeholder 5">
            <a:extLst>
              <a:ext uri="{FF2B5EF4-FFF2-40B4-BE49-F238E27FC236}">
                <a16:creationId xmlns:a16="http://schemas.microsoft.com/office/drawing/2014/main" id="{8644562E-EC71-4E4E-A709-FF22754D8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8E030-27AC-8442-8EFC-B419479E546F}"/>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355864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6CA1-D7F0-2B48-8D32-7B9AACB42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C3EA4D-6452-FF48-B683-BD2B6F42E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D444E9-F9A6-4040-8991-71F8ED6B5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A91A5-C5EA-9148-BB81-252935048C0A}"/>
              </a:ext>
            </a:extLst>
          </p:cNvPr>
          <p:cNvSpPr>
            <a:spLocks noGrp="1"/>
          </p:cNvSpPr>
          <p:nvPr>
            <p:ph type="dt" sz="half" idx="10"/>
          </p:nvPr>
        </p:nvSpPr>
        <p:spPr/>
        <p:txBody>
          <a:bodyPr/>
          <a:lstStyle/>
          <a:p>
            <a:fld id="{EFC07688-0786-D54B-9950-CC770DC43F94}" type="datetimeFigureOut">
              <a:rPr lang="en-US" smtClean="0"/>
              <a:t>9/26/24</a:t>
            </a:fld>
            <a:endParaRPr lang="en-US"/>
          </a:p>
        </p:txBody>
      </p:sp>
      <p:sp>
        <p:nvSpPr>
          <p:cNvPr id="6" name="Footer Placeholder 5">
            <a:extLst>
              <a:ext uri="{FF2B5EF4-FFF2-40B4-BE49-F238E27FC236}">
                <a16:creationId xmlns:a16="http://schemas.microsoft.com/office/drawing/2014/main" id="{2C999215-0078-3C48-9A1A-D88F3499E7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96055-3C14-EF46-82A6-60391B5AE36B}"/>
              </a:ext>
            </a:extLst>
          </p:cNvPr>
          <p:cNvSpPr>
            <a:spLocks noGrp="1"/>
          </p:cNvSpPr>
          <p:nvPr>
            <p:ph type="sldNum" sz="quarter" idx="12"/>
          </p:nvPr>
        </p:nvSpPr>
        <p:spPr/>
        <p:txBody>
          <a:bodyPr/>
          <a:lstStyle/>
          <a:p>
            <a:fld id="{5D07B467-8681-8045-A767-C471B02986B0}" type="slidenum">
              <a:rPr lang="en-US" smtClean="0"/>
              <a:t>‹#›</a:t>
            </a:fld>
            <a:endParaRPr lang="en-US"/>
          </a:p>
        </p:txBody>
      </p:sp>
    </p:spTree>
    <p:extLst>
      <p:ext uri="{BB962C8B-B14F-4D97-AF65-F5344CB8AC3E}">
        <p14:creationId xmlns:p14="http://schemas.microsoft.com/office/powerpoint/2010/main" val="87022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86A6D8-40E3-C14F-AFF7-B0A3311C6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AD5BA1-79E2-C649-BB1D-3A70FD062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F8E08-7BDC-F348-B9FB-62104EB4D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07688-0786-D54B-9950-CC770DC43F94}" type="datetimeFigureOut">
              <a:rPr lang="en-US" smtClean="0"/>
              <a:t>9/26/24</a:t>
            </a:fld>
            <a:endParaRPr lang="en-US"/>
          </a:p>
        </p:txBody>
      </p:sp>
      <p:sp>
        <p:nvSpPr>
          <p:cNvPr id="5" name="Footer Placeholder 4">
            <a:extLst>
              <a:ext uri="{FF2B5EF4-FFF2-40B4-BE49-F238E27FC236}">
                <a16:creationId xmlns:a16="http://schemas.microsoft.com/office/drawing/2014/main" id="{729B7BFC-0738-BC40-8448-D10C4C622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E94929-D282-934E-B286-EEE58AD40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7B467-8681-8045-A767-C471B02986B0}" type="slidenum">
              <a:rPr lang="en-US" smtClean="0"/>
              <a:t>‹#›</a:t>
            </a:fld>
            <a:endParaRPr lang="en-US"/>
          </a:p>
        </p:txBody>
      </p:sp>
    </p:spTree>
    <p:extLst>
      <p:ext uri="{BB962C8B-B14F-4D97-AF65-F5344CB8AC3E}">
        <p14:creationId xmlns:p14="http://schemas.microsoft.com/office/powerpoint/2010/main" val="2570089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www.africancancerstars.org/" TargetMode="External"/><Relationship Id="rId2" Type="http://schemas.openxmlformats.org/officeDocument/2006/relationships/hyperlink" Target="mailto:contact@africancancerstars.org"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fricancancerstars.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tiff"/><Relationship Id="rId10" Type="http://schemas.openxmlformats.org/officeDocument/2006/relationships/image" Target="../media/image11.jpg"/><Relationship Id="rId4" Type="http://schemas.openxmlformats.org/officeDocument/2006/relationships/image" Target="../media/image5.tiff"/><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357B78-7E34-C14F-B76A-DDC2F40E81ED}"/>
              </a:ext>
            </a:extLst>
          </p:cNvPr>
          <p:cNvSpPr txBox="1"/>
          <p:nvPr/>
        </p:nvSpPr>
        <p:spPr>
          <a:xfrm>
            <a:off x="2066925" y="4744383"/>
            <a:ext cx="8058150" cy="615553"/>
          </a:xfrm>
          <a:prstGeom prst="rect">
            <a:avLst/>
          </a:prstGeom>
          <a:noFill/>
        </p:spPr>
        <p:txBody>
          <a:bodyPr wrap="square" rtlCol="0">
            <a:spAutoFit/>
          </a:bodyPr>
          <a:lstStyle/>
          <a:p>
            <a:pPr algn="ctr"/>
            <a:r>
              <a:rPr lang="en-US" sz="3400" dirty="0">
                <a:solidFill>
                  <a:srgbClr val="668AB8"/>
                </a:solidFill>
                <a:latin typeface="Avenir Book" panose="02000503020000020003" pitchFamily="2" charset="0"/>
                <a:cs typeface="Arial" panose="020B0604020202020204" pitchFamily="34" charset="0"/>
              </a:rPr>
              <a:t>Supported by D43-CA260640</a:t>
            </a:r>
          </a:p>
        </p:txBody>
      </p:sp>
      <p:sp>
        <p:nvSpPr>
          <p:cNvPr id="6" name="Rectangle 5">
            <a:extLst>
              <a:ext uri="{FF2B5EF4-FFF2-40B4-BE49-F238E27FC236}">
                <a16:creationId xmlns:a16="http://schemas.microsoft.com/office/drawing/2014/main" id="{8B7310CF-ECD0-7642-BD87-469242EF4FAE}"/>
              </a:ext>
            </a:extLst>
          </p:cNvPr>
          <p:cNvSpPr/>
          <p:nvPr/>
        </p:nvSpPr>
        <p:spPr>
          <a:xfrm>
            <a:off x="0" y="4408408"/>
            <a:ext cx="12192000" cy="400110"/>
          </a:xfrm>
          <a:prstGeom prst="rect">
            <a:avLst/>
          </a:prstGeom>
        </p:spPr>
        <p:txBody>
          <a:bodyPr wrap="square">
            <a:spAutoFit/>
          </a:bodyPr>
          <a:lstStyle/>
          <a:p>
            <a:pPr algn="ctr"/>
            <a:r>
              <a:rPr lang="en-US" sz="2000" i="1" dirty="0">
                <a:solidFill>
                  <a:srgbClr val="668AB8"/>
                </a:solidFill>
                <a:latin typeface="Avenir Book" panose="02000503020000020003" pitchFamily="2" charset="0"/>
                <a:ea typeface="Calibri" panose="020F0502020204030204" pitchFamily="34" charset="0"/>
              </a:rPr>
              <a:t>Bidirectional Training to Enhance Cancer Research Capacity in Africa </a:t>
            </a:r>
            <a:endParaRPr lang="en-US" sz="2000" i="1" dirty="0">
              <a:solidFill>
                <a:srgbClr val="668AB8"/>
              </a:solidFill>
              <a:latin typeface="Avenir Book" panose="02000503020000020003" pitchFamily="2" charset="0"/>
            </a:endParaRPr>
          </a:p>
        </p:txBody>
      </p:sp>
      <p:pic>
        <p:nvPicPr>
          <p:cNvPr id="2" name="Picture 1">
            <a:extLst>
              <a:ext uri="{FF2B5EF4-FFF2-40B4-BE49-F238E27FC236}">
                <a16:creationId xmlns:a16="http://schemas.microsoft.com/office/drawing/2014/main" id="{A85BFB5D-EACF-7644-9AC3-F5AA40540650}"/>
              </a:ext>
            </a:extLst>
          </p:cNvPr>
          <p:cNvPicPr>
            <a:picLocks noChangeAspect="1"/>
          </p:cNvPicPr>
          <p:nvPr/>
        </p:nvPicPr>
        <p:blipFill>
          <a:blip r:embed="rId2"/>
          <a:stretch>
            <a:fillRect/>
          </a:stretch>
        </p:blipFill>
        <p:spPr>
          <a:xfrm>
            <a:off x="2247900" y="903208"/>
            <a:ext cx="7696200" cy="3505200"/>
          </a:xfrm>
          <a:prstGeom prst="rect">
            <a:avLst/>
          </a:prstGeom>
        </p:spPr>
      </p:pic>
    </p:spTree>
    <p:extLst>
      <p:ext uri="{BB962C8B-B14F-4D97-AF65-F5344CB8AC3E}">
        <p14:creationId xmlns:p14="http://schemas.microsoft.com/office/powerpoint/2010/main" val="415276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C6EA53-E1F0-3E47-BA0C-E0253E006BA5}"/>
              </a:ext>
            </a:extLst>
          </p:cNvPr>
          <p:cNvSpPr txBox="1"/>
          <p:nvPr/>
        </p:nvSpPr>
        <p:spPr>
          <a:xfrm>
            <a:off x="1574156" y="498455"/>
            <a:ext cx="10617843" cy="584775"/>
          </a:xfrm>
          <a:prstGeom prst="rect">
            <a:avLst/>
          </a:prstGeom>
          <a:noFill/>
        </p:spPr>
        <p:txBody>
          <a:bodyPr wrap="square" rtlCol="0">
            <a:spAutoFit/>
          </a:bodyPr>
          <a:lstStyle/>
          <a:p>
            <a:pPr algn="ctr"/>
            <a:r>
              <a:rPr lang="en-US" sz="3200" dirty="0">
                <a:solidFill>
                  <a:srgbClr val="92D050"/>
                </a:solidFill>
                <a:latin typeface="Avenir Book" panose="02000503020000020003" pitchFamily="2" charset="0"/>
                <a:cs typeface="Arial" panose="020B0604020202020204" pitchFamily="34" charset="0"/>
              </a:rPr>
              <a:t>PI Track: Mentors and Collaborators</a:t>
            </a:r>
          </a:p>
        </p:txBody>
      </p:sp>
      <p:sp>
        <p:nvSpPr>
          <p:cNvPr id="2" name="TextBox 1">
            <a:extLst>
              <a:ext uri="{FF2B5EF4-FFF2-40B4-BE49-F238E27FC236}">
                <a16:creationId xmlns:a16="http://schemas.microsoft.com/office/drawing/2014/main" id="{746C3635-BFE4-E9AB-5B2C-5A75BA9796C1}"/>
              </a:ext>
            </a:extLst>
          </p:cNvPr>
          <p:cNvSpPr txBox="1"/>
          <p:nvPr/>
        </p:nvSpPr>
        <p:spPr>
          <a:xfrm>
            <a:off x="1546860" y="1940351"/>
            <a:ext cx="9098280" cy="4062651"/>
          </a:xfrm>
          <a:prstGeom prst="rect">
            <a:avLst/>
          </a:prstGeom>
          <a:noFill/>
        </p:spPr>
        <p:txBody>
          <a:bodyPr wrap="square" rtlCol="0">
            <a:spAutoFit/>
          </a:bodyPr>
          <a:lstStyle/>
          <a:p>
            <a:pPr marL="342900" indent="-342900">
              <a:buFont typeface="Arial" panose="020B0604020202020204" pitchFamily="34" charset="0"/>
              <a:buChar char="•"/>
            </a:pPr>
            <a:r>
              <a:rPr lang="en-US" sz="3000" dirty="0">
                <a:latin typeface="Avenir Book" panose="02000503020000020003" pitchFamily="2" charset="0"/>
              </a:rPr>
              <a:t>Didactic Lectures and Discussions</a:t>
            </a:r>
          </a:p>
          <a:p>
            <a:pPr marL="342900" indent="-342900">
              <a:buFont typeface="Arial" panose="020B0604020202020204" pitchFamily="34" charset="0"/>
              <a:buChar char="•"/>
            </a:pPr>
            <a:endParaRPr lang="en-US" sz="3000" dirty="0">
              <a:latin typeface="Avenir Book" panose="02000503020000020003" pitchFamily="2" charset="0"/>
            </a:endParaRPr>
          </a:p>
          <a:p>
            <a:pPr marL="342900" indent="-342900">
              <a:buFont typeface="Arial" panose="020B0604020202020204" pitchFamily="34" charset="0"/>
              <a:buChar char="•"/>
            </a:pPr>
            <a:r>
              <a:rPr lang="en-US" sz="3000" dirty="0">
                <a:latin typeface="Avenir Book" panose="02000503020000020003" pitchFamily="2" charset="0"/>
              </a:rPr>
              <a:t>Coordination with sponsor, mentors, collaborators, trainee, and program directors about research project development</a:t>
            </a:r>
            <a:br>
              <a:rPr lang="en-US" sz="3000" dirty="0">
                <a:latin typeface="Avenir Book" panose="02000503020000020003" pitchFamily="2" charset="0"/>
              </a:rPr>
            </a:br>
            <a:endParaRPr lang="en-US" sz="3000" dirty="0">
              <a:latin typeface="Avenir Book" panose="02000503020000020003" pitchFamily="2" charset="0"/>
            </a:endParaRPr>
          </a:p>
          <a:p>
            <a:pPr marL="342900" indent="-342900">
              <a:buFont typeface="Arial" panose="020B0604020202020204" pitchFamily="34" charset="0"/>
              <a:buChar char="•"/>
            </a:pPr>
            <a:r>
              <a:rPr lang="en-US" sz="3000" dirty="0">
                <a:latin typeface="Avenir Book" panose="02000503020000020003" pitchFamily="2" charset="0"/>
              </a:rPr>
              <a:t>Technical and scientific exchanges to develop your project</a:t>
            </a:r>
          </a:p>
          <a:p>
            <a:endParaRPr lang="en-US" dirty="0"/>
          </a:p>
        </p:txBody>
      </p:sp>
      <p:pic>
        <p:nvPicPr>
          <p:cNvPr id="5" name="Picture 4">
            <a:extLst>
              <a:ext uri="{FF2B5EF4-FFF2-40B4-BE49-F238E27FC236}">
                <a16:creationId xmlns:a16="http://schemas.microsoft.com/office/drawing/2014/main" id="{C1541DF2-5CC9-2EEE-9E4E-9136D0855904}"/>
              </a:ext>
            </a:extLst>
          </p:cNvPr>
          <p:cNvPicPr>
            <a:picLocks noChangeAspect="1"/>
          </p:cNvPicPr>
          <p:nvPr/>
        </p:nvPicPr>
        <p:blipFill>
          <a:blip r:embed="rId2"/>
          <a:stretch>
            <a:fillRect/>
          </a:stretch>
        </p:blipFill>
        <p:spPr>
          <a:xfrm>
            <a:off x="1963712" y="421590"/>
            <a:ext cx="1621498" cy="738504"/>
          </a:xfrm>
          <a:prstGeom prst="rect">
            <a:avLst/>
          </a:prstGeom>
        </p:spPr>
      </p:pic>
    </p:spTree>
    <p:extLst>
      <p:ext uri="{BB962C8B-B14F-4D97-AF65-F5344CB8AC3E}">
        <p14:creationId xmlns:p14="http://schemas.microsoft.com/office/powerpoint/2010/main" val="208967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C6EA53-E1F0-3E47-BA0C-E0253E006BA5}"/>
              </a:ext>
            </a:extLst>
          </p:cNvPr>
          <p:cNvSpPr txBox="1"/>
          <p:nvPr/>
        </p:nvSpPr>
        <p:spPr>
          <a:xfrm>
            <a:off x="1423686" y="498455"/>
            <a:ext cx="10768314" cy="584775"/>
          </a:xfrm>
          <a:prstGeom prst="rect">
            <a:avLst/>
          </a:prstGeom>
          <a:noFill/>
        </p:spPr>
        <p:txBody>
          <a:bodyPr wrap="square" rtlCol="0">
            <a:spAutoFit/>
          </a:bodyPr>
          <a:lstStyle/>
          <a:p>
            <a:pPr algn="ctr"/>
            <a:r>
              <a:rPr lang="en-US" sz="3200" dirty="0">
                <a:solidFill>
                  <a:srgbClr val="92D050"/>
                </a:solidFill>
                <a:latin typeface="Avenir Book" panose="02000503020000020003" pitchFamily="2" charset="0"/>
                <a:cs typeface="Arial" panose="020B0604020202020204" pitchFamily="34" charset="0"/>
              </a:rPr>
              <a:t>PI Track: Project Development</a:t>
            </a:r>
          </a:p>
        </p:txBody>
      </p:sp>
      <p:sp>
        <p:nvSpPr>
          <p:cNvPr id="2" name="TextBox 1">
            <a:extLst>
              <a:ext uri="{FF2B5EF4-FFF2-40B4-BE49-F238E27FC236}">
                <a16:creationId xmlns:a16="http://schemas.microsoft.com/office/drawing/2014/main" id="{6D125B8D-15D8-0F8A-93FC-853FD241E3D1}"/>
              </a:ext>
            </a:extLst>
          </p:cNvPr>
          <p:cNvSpPr txBox="1"/>
          <p:nvPr/>
        </p:nvSpPr>
        <p:spPr>
          <a:xfrm>
            <a:off x="1633043" y="1455860"/>
            <a:ext cx="9560894" cy="4893647"/>
          </a:xfrm>
          <a:prstGeom prst="rect">
            <a:avLst/>
          </a:prstGeom>
          <a:noFill/>
        </p:spPr>
        <p:txBody>
          <a:bodyPr wrap="square" rtlCol="0">
            <a:spAutoFit/>
          </a:bodyPr>
          <a:lstStyle/>
          <a:p>
            <a:r>
              <a:rPr lang="en-US" sz="2400" dirty="0">
                <a:latin typeface="Avenir Book" panose="02000503020000020003" pitchFamily="2" charset="0"/>
              </a:rPr>
              <a:t>Use the STARS lectures to develop and refine research project as a learning tool and for submission:</a:t>
            </a:r>
            <a:br>
              <a:rPr lang="en-US" sz="2400" dirty="0">
                <a:latin typeface="Avenir Book" panose="02000503020000020003" pitchFamily="2" charset="0"/>
              </a:rPr>
            </a:br>
            <a:endParaRPr lang="en-US" sz="2400" dirty="0">
              <a:latin typeface="Avenir Book" panose="02000503020000020003" pitchFamily="2" charset="0"/>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What Is Research? Forming Important Research Questions</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Grant Resources &amp; Grant Calls</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Understanding What The Grant Reviewer Is Looking For</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Writing Effective Specific Aims</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Defining The Importance Of The Question: Significance And Innovation Sections</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Study Design &amp; Recruiting</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Research Methodology And Interpretation</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Results Interpretation</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Research Data Management Plan</a:t>
            </a:r>
            <a:endParaRPr lang="en-US" sz="2000" kern="100" dirty="0">
              <a:effectLst/>
              <a:latin typeface="Arial" panose="020B0604020202020204" pitchFamily="34" charset="0"/>
              <a:ea typeface="Aptos" panose="020B0004020202020204" pitchFamily="34" charset="0"/>
              <a:cs typeface="Times New Roman (Body CS)"/>
            </a:endParaRPr>
          </a:p>
          <a:p>
            <a:pPr marL="1543050" marR="0" lvl="0" indent="-331788">
              <a:spcBef>
                <a:spcPts val="0"/>
              </a:spcBef>
              <a:spcAft>
                <a:spcPts val="0"/>
              </a:spcAft>
              <a:buFont typeface="Symbol" pitchFamily="2" charset="2"/>
              <a:buChar char=""/>
            </a:pPr>
            <a: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t>Finalizing &amp; Editing Research Proposal</a:t>
            </a:r>
            <a:br>
              <a:rPr lang="en-US" sz="2000" kern="0" dirty="0">
                <a:solidFill>
                  <a:srgbClr val="000000"/>
                </a:solidFill>
                <a:effectLst/>
                <a:latin typeface="Avenir Book" panose="02000503020000020003" pitchFamily="2" charset="0"/>
                <a:ea typeface="Times New Roman" panose="02020603050405020304" pitchFamily="18" charset="0"/>
                <a:cs typeface="Arial" panose="020B0604020202020204" pitchFamily="34" charset="0"/>
              </a:rPr>
            </a:br>
            <a:endParaRPr lang="en-US" sz="2000" kern="100" dirty="0">
              <a:effectLst/>
              <a:latin typeface="Arial" panose="020B0604020202020204" pitchFamily="34" charset="0"/>
              <a:ea typeface="Aptos" panose="020B0004020202020204" pitchFamily="34" charset="0"/>
              <a:cs typeface="Times New Roman (Body CS)"/>
            </a:endParaRPr>
          </a:p>
        </p:txBody>
      </p:sp>
      <p:pic>
        <p:nvPicPr>
          <p:cNvPr id="5" name="Picture 4">
            <a:extLst>
              <a:ext uri="{FF2B5EF4-FFF2-40B4-BE49-F238E27FC236}">
                <a16:creationId xmlns:a16="http://schemas.microsoft.com/office/drawing/2014/main" id="{0BF6F5EB-B925-C4B9-15A5-6D7DC0B29C53}"/>
              </a:ext>
            </a:extLst>
          </p:cNvPr>
          <p:cNvPicPr>
            <a:picLocks noChangeAspect="1"/>
          </p:cNvPicPr>
          <p:nvPr/>
        </p:nvPicPr>
        <p:blipFill>
          <a:blip r:embed="rId2"/>
          <a:stretch>
            <a:fillRect/>
          </a:stretch>
        </p:blipFill>
        <p:spPr>
          <a:xfrm>
            <a:off x="2384936" y="421590"/>
            <a:ext cx="1621498" cy="738504"/>
          </a:xfrm>
          <a:prstGeom prst="rect">
            <a:avLst/>
          </a:prstGeom>
        </p:spPr>
      </p:pic>
    </p:spTree>
    <p:extLst>
      <p:ext uri="{BB962C8B-B14F-4D97-AF65-F5344CB8AC3E}">
        <p14:creationId xmlns:p14="http://schemas.microsoft.com/office/powerpoint/2010/main" val="280096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C6EA53-E1F0-3E47-BA0C-E0253E006BA5}"/>
              </a:ext>
            </a:extLst>
          </p:cNvPr>
          <p:cNvSpPr txBox="1"/>
          <p:nvPr/>
        </p:nvSpPr>
        <p:spPr>
          <a:xfrm>
            <a:off x="1840375" y="519133"/>
            <a:ext cx="10081549" cy="584775"/>
          </a:xfrm>
          <a:prstGeom prst="rect">
            <a:avLst/>
          </a:prstGeom>
          <a:noFill/>
        </p:spPr>
        <p:txBody>
          <a:bodyPr wrap="square" rtlCol="0">
            <a:spAutoFit/>
          </a:bodyPr>
          <a:lstStyle/>
          <a:p>
            <a:pPr algn="ctr"/>
            <a:r>
              <a:rPr lang="en-US" sz="3200" dirty="0">
                <a:solidFill>
                  <a:srgbClr val="92D050"/>
                </a:solidFill>
                <a:latin typeface="Avenir Book" panose="02000503020000020003" pitchFamily="2" charset="0"/>
                <a:cs typeface="Arial" panose="020B0604020202020204" pitchFamily="34" charset="0"/>
              </a:rPr>
              <a:t>PI Track: Mock Study Section and Grant Submission</a:t>
            </a:r>
          </a:p>
        </p:txBody>
      </p:sp>
      <p:sp>
        <p:nvSpPr>
          <p:cNvPr id="2" name="TextBox 1">
            <a:extLst>
              <a:ext uri="{FF2B5EF4-FFF2-40B4-BE49-F238E27FC236}">
                <a16:creationId xmlns:a16="http://schemas.microsoft.com/office/drawing/2014/main" id="{85219CA3-9C64-5324-A1D8-7D0C9F52AC8A}"/>
              </a:ext>
            </a:extLst>
          </p:cNvPr>
          <p:cNvSpPr txBox="1"/>
          <p:nvPr/>
        </p:nvSpPr>
        <p:spPr>
          <a:xfrm>
            <a:off x="1748790" y="1863090"/>
            <a:ext cx="9098280" cy="360098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000" dirty="0">
                <a:latin typeface="Avenir Book" panose="02000503020000020003" pitchFamily="2" charset="0"/>
              </a:rPr>
              <a:t>Using an NIH template, prepare a grant as if it were being submitted to the funding agency</a:t>
            </a:r>
          </a:p>
          <a:p>
            <a:pPr marL="342900" indent="-342900">
              <a:spcAft>
                <a:spcPts val="1200"/>
              </a:spcAft>
              <a:buFont typeface="Arial" panose="020B0604020202020204" pitchFamily="34" charset="0"/>
              <a:buChar char="•"/>
            </a:pPr>
            <a:r>
              <a:rPr lang="en-US" sz="3000" dirty="0">
                <a:latin typeface="Avenir Book" panose="02000503020000020003" pitchFamily="2" charset="0"/>
              </a:rPr>
              <a:t>Submit to trainees, who will review the grant as if it was being reviewed by an actual study section.</a:t>
            </a:r>
          </a:p>
          <a:p>
            <a:pPr marL="342900" indent="-342900">
              <a:spcAft>
                <a:spcPts val="1200"/>
              </a:spcAft>
              <a:buFont typeface="Arial" panose="020B0604020202020204" pitchFamily="34" charset="0"/>
              <a:buChar char="•"/>
            </a:pPr>
            <a:r>
              <a:rPr lang="en-US" sz="3000" dirty="0">
                <a:latin typeface="Avenir Book" panose="02000503020000020003" pitchFamily="2" charset="0"/>
              </a:rPr>
              <a:t>Use this feedback to refine proposal for submission</a:t>
            </a:r>
          </a:p>
          <a:p>
            <a:endParaRPr lang="en-US" dirty="0"/>
          </a:p>
        </p:txBody>
      </p:sp>
      <p:pic>
        <p:nvPicPr>
          <p:cNvPr id="5" name="Picture 4">
            <a:extLst>
              <a:ext uri="{FF2B5EF4-FFF2-40B4-BE49-F238E27FC236}">
                <a16:creationId xmlns:a16="http://schemas.microsoft.com/office/drawing/2014/main" id="{7E367553-1C13-035B-7309-8DF7C2202ED8}"/>
              </a:ext>
            </a:extLst>
          </p:cNvPr>
          <p:cNvPicPr>
            <a:picLocks noChangeAspect="1"/>
          </p:cNvPicPr>
          <p:nvPr/>
        </p:nvPicPr>
        <p:blipFill>
          <a:blip r:embed="rId2"/>
          <a:stretch>
            <a:fillRect/>
          </a:stretch>
        </p:blipFill>
        <p:spPr>
          <a:xfrm>
            <a:off x="569252" y="365404"/>
            <a:ext cx="1621498" cy="738504"/>
          </a:xfrm>
          <a:prstGeom prst="rect">
            <a:avLst/>
          </a:prstGeom>
        </p:spPr>
      </p:pic>
    </p:spTree>
    <p:extLst>
      <p:ext uri="{BB962C8B-B14F-4D97-AF65-F5344CB8AC3E}">
        <p14:creationId xmlns:p14="http://schemas.microsoft.com/office/powerpoint/2010/main" val="194551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8AF230-7FC8-914F-B048-8C01D3EA2C1E}"/>
              </a:ext>
            </a:extLst>
          </p:cNvPr>
          <p:cNvSpPr txBox="1"/>
          <p:nvPr/>
        </p:nvSpPr>
        <p:spPr>
          <a:xfrm>
            <a:off x="0" y="377279"/>
            <a:ext cx="11146420" cy="584775"/>
          </a:xfrm>
          <a:prstGeom prst="rect">
            <a:avLst/>
          </a:prstGeom>
          <a:noFill/>
        </p:spPr>
        <p:txBody>
          <a:bodyPr wrap="square" rtlCol="0">
            <a:spAutoFit/>
          </a:bodyPr>
          <a:lstStyle/>
          <a:p>
            <a:pPr algn="ctr" fontAlgn="base"/>
            <a:r>
              <a:rPr lang="en-US" sz="3200" dirty="0">
                <a:solidFill>
                  <a:srgbClr val="92D050"/>
                </a:solidFill>
                <a:latin typeface="Avenir Book" panose="02000503020000020003" pitchFamily="2" charset="0"/>
              </a:rPr>
              <a:t>PM Track: Certification</a:t>
            </a:r>
          </a:p>
        </p:txBody>
      </p:sp>
      <p:sp>
        <p:nvSpPr>
          <p:cNvPr id="7" name="TextBox 2">
            <a:extLst>
              <a:ext uri="{FF2B5EF4-FFF2-40B4-BE49-F238E27FC236}">
                <a16:creationId xmlns:a16="http://schemas.microsoft.com/office/drawing/2014/main" id="{FC723351-65CF-6C47-AC46-E59015685B79}"/>
              </a:ext>
            </a:extLst>
          </p:cNvPr>
          <p:cNvSpPr txBox="1"/>
          <p:nvPr/>
        </p:nvSpPr>
        <p:spPr>
          <a:xfrm>
            <a:off x="551329" y="1101828"/>
            <a:ext cx="11497236" cy="5756172"/>
          </a:xfrm>
          <a:prstGeom prst="rect">
            <a:avLst/>
          </a:prstGeom>
        </p:spPr>
        <p:txBody>
          <a:bodyPr vert="horz" lIns="91440" tIns="45720" rIns="91440" bIns="45720" rtlCol="0">
            <a:normAutofit fontScale="92500" lnSpcReduction="10000"/>
          </a:bodyPr>
          <a:lstStyle/>
          <a:p>
            <a:pPr marL="342900" indent="-342900">
              <a:lnSpc>
                <a:spcPct val="90000"/>
              </a:lnSpc>
              <a:spcAft>
                <a:spcPts val="600"/>
              </a:spcAft>
              <a:buFont typeface="Arial" panose="020B0604020202020204" pitchFamily="34" charset="0"/>
              <a:buChar char="•"/>
            </a:pPr>
            <a:r>
              <a:rPr lang="en-US" sz="2600" b="1" i="1" dirty="0">
                <a:solidFill>
                  <a:srgbClr val="000000"/>
                </a:solidFill>
                <a:latin typeface="Avenir Book" panose="02000503020000020003" pitchFamily="2" charset="0"/>
              </a:rPr>
              <a:t>Months 4-6 follow the training requirements to attain Dana-Farber Cancer Institute’s Cancer Research Project Management in sub-Saharan Africa certification </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Project Management overview, understand process groups, project life cycle, agile methodologies, business analysis, knowledge areas</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Project Charter and survey design</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Scope and stakeholder planning and management</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Resource and risk planning and management</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Communications, schedule, and cost &amp; procurement planning and management</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Redcap database management, Process mapping, and Microsoft Project demo</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Lessons learned, project ethics and professionalism, team dynamics, influencing without authority, and delegation</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Change and quality management, evaluating and delivering project benefits and value</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Leading strategic change and responding to change</a:t>
            </a:r>
          </a:p>
          <a:p>
            <a:pPr marL="800100" lvl="1" indent="-342900">
              <a:lnSpc>
                <a:spcPct val="90000"/>
              </a:lnSpc>
              <a:spcAft>
                <a:spcPts val="600"/>
              </a:spcAft>
              <a:buFont typeface="Arial" panose="020B0604020202020204" pitchFamily="34" charset="0"/>
              <a:buChar char="•"/>
            </a:pPr>
            <a:r>
              <a:rPr lang="en-US" sz="2400" dirty="0">
                <a:solidFill>
                  <a:srgbClr val="000000"/>
                </a:solidFill>
                <a:latin typeface="Avenir Book" panose="02000503020000020003" pitchFamily="2" charset="0"/>
              </a:rPr>
              <a:t>Presenting and public speaking</a:t>
            </a:r>
            <a:endParaRPr lang="en-US" sz="2400" dirty="0">
              <a:solidFill>
                <a:srgbClr val="000000"/>
              </a:solidFill>
            </a:endParaRPr>
          </a:p>
        </p:txBody>
      </p:sp>
      <p:pic>
        <p:nvPicPr>
          <p:cNvPr id="3" name="Picture 2">
            <a:extLst>
              <a:ext uri="{FF2B5EF4-FFF2-40B4-BE49-F238E27FC236}">
                <a16:creationId xmlns:a16="http://schemas.microsoft.com/office/drawing/2014/main" id="{BCE52E1D-C790-3F7F-24CF-1968447A9136}"/>
              </a:ext>
            </a:extLst>
          </p:cNvPr>
          <p:cNvPicPr>
            <a:picLocks noChangeAspect="1"/>
          </p:cNvPicPr>
          <p:nvPr/>
        </p:nvPicPr>
        <p:blipFill>
          <a:blip r:embed="rId2"/>
          <a:stretch>
            <a:fillRect/>
          </a:stretch>
        </p:blipFill>
        <p:spPr>
          <a:xfrm>
            <a:off x="1727804" y="237505"/>
            <a:ext cx="1621498" cy="738504"/>
          </a:xfrm>
          <a:prstGeom prst="rect">
            <a:avLst/>
          </a:prstGeom>
        </p:spPr>
      </p:pic>
    </p:spTree>
    <p:extLst>
      <p:ext uri="{BB962C8B-B14F-4D97-AF65-F5344CB8AC3E}">
        <p14:creationId xmlns:p14="http://schemas.microsoft.com/office/powerpoint/2010/main" val="3165786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8AF230-7FC8-914F-B048-8C01D3EA2C1E}"/>
              </a:ext>
            </a:extLst>
          </p:cNvPr>
          <p:cNvSpPr txBox="1"/>
          <p:nvPr/>
        </p:nvSpPr>
        <p:spPr>
          <a:xfrm>
            <a:off x="1053296" y="599790"/>
            <a:ext cx="11138704" cy="523220"/>
          </a:xfrm>
          <a:prstGeom prst="rect">
            <a:avLst/>
          </a:prstGeom>
          <a:noFill/>
        </p:spPr>
        <p:txBody>
          <a:bodyPr wrap="square" rtlCol="0">
            <a:spAutoFit/>
          </a:bodyPr>
          <a:lstStyle/>
          <a:p>
            <a:pPr algn="ctr" fontAlgn="base"/>
            <a:r>
              <a:rPr lang="en-US" sz="2800" dirty="0">
                <a:solidFill>
                  <a:srgbClr val="92D050"/>
                </a:solidFill>
                <a:latin typeface="Avenir Book" panose="02000503020000020003" pitchFamily="2" charset="0"/>
              </a:rPr>
              <a:t>PM Track: Certification and Projects</a:t>
            </a:r>
            <a:endParaRPr lang="en-US" dirty="0">
              <a:solidFill>
                <a:srgbClr val="92D050"/>
              </a:solidFill>
              <a:latin typeface="Avenir Book" panose="02000503020000020003" pitchFamily="2" charset="0"/>
            </a:endParaRPr>
          </a:p>
        </p:txBody>
      </p:sp>
      <p:sp>
        <p:nvSpPr>
          <p:cNvPr id="7" name="TextBox 2">
            <a:extLst>
              <a:ext uri="{FF2B5EF4-FFF2-40B4-BE49-F238E27FC236}">
                <a16:creationId xmlns:a16="http://schemas.microsoft.com/office/drawing/2014/main" id="{FC723351-65CF-6C47-AC46-E59015685B79}"/>
              </a:ext>
            </a:extLst>
          </p:cNvPr>
          <p:cNvSpPr txBox="1"/>
          <p:nvPr/>
        </p:nvSpPr>
        <p:spPr>
          <a:xfrm>
            <a:off x="1136344" y="1459056"/>
            <a:ext cx="10492741" cy="5651045"/>
          </a:xfrm>
          <a:prstGeom prst="rect">
            <a:avLst/>
          </a:prstGeom>
        </p:spPr>
        <p:txBody>
          <a:bodyPr vert="horz" lIns="91440" tIns="45720" rIns="91440" bIns="45720" rtlCol="0">
            <a:normAutofit/>
          </a:bodyPr>
          <a:lstStyle/>
          <a:p>
            <a:pPr>
              <a:lnSpc>
                <a:spcPct val="90000"/>
              </a:lnSpc>
              <a:spcAft>
                <a:spcPts val="600"/>
              </a:spcAft>
            </a:pPr>
            <a:r>
              <a:rPr lang="en-US" sz="2400" b="1" i="1" dirty="0">
                <a:solidFill>
                  <a:srgbClr val="000000"/>
                </a:solidFill>
                <a:latin typeface="Avenir Book" panose="02000503020000020003" pitchFamily="2" charset="0"/>
              </a:rPr>
              <a:t>Months 7-8 attend lectures, discussion, and exam preparation to be equipped to take Project Management Institution’s Certified Associate in Project Management exam</a:t>
            </a:r>
            <a:r>
              <a:rPr lang="en-US" sz="2000" b="1" i="1" dirty="0">
                <a:solidFill>
                  <a:srgbClr val="000000"/>
                </a:solidFill>
                <a:latin typeface="Avenir Book" panose="02000503020000020003" pitchFamily="2" charset="0"/>
              </a:rPr>
              <a:t> </a:t>
            </a:r>
            <a:endParaRPr lang="en-US" sz="2000" dirty="0">
              <a:solidFill>
                <a:srgbClr val="000000"/>
              </a:solidFill>
              <a:latin typeface="Avenir Book" panose="02000503020000020003" pitchFamily="2" charset="0"/>
            </a:endParaRPr>
          </a:p>
          <a:p>
            <a:pPr marL="342900" indent="-342900">
              <a:lnSpc>
                <a:spcPct val="90000"/>
              </a:lnSpc>
              <a:spcAft>
                <a:spcPts val="600"/>
              </a:spcAft>
              <a:buFont typeface="Arial" panose="020B0604020202020204" pitchFamily="34" charset="0"/>
              <a:buChar char="•"/>
            </a:pPr>
            <a:r>
              <a:rPr lang="en-US" sz="2000" dirty="0">
                <a:solidFill>
                  <a:srgbClr val="000000"/>
                </a:solidFill>
                <a:latin typeface="Avenir Book" panose="02000503020000020003" pitchFamily="2" charset="0"/>
              </a:rPr>
              <a:t>There will be focused lectures on Agile and Business Analysis, exam prep mentored sessions and trainees will take a Mock CAPM Exam</a:t>
            </a:r>
          </a:p>
          <a:p>
            <a:pPr marL="342900" indent="-342900">
              <a:lnSpc>
                <a:spcPct val="90000"/>
              </a:lnSpc>
              <a:spcAft>
                <a:spcPts val="600"/>
              </a:spcAft>
              <a:buFont typeface="Arial" panose="020B0604020202020204" pitchFamily="34" charset="0"/>
              <a:buChar char="•"/>
            </a:pPr>
            <a:r>
              <a:rPr lang="en-US" sz="2000" dirty="0">
                <a:solidFill>
                  <a:srgbClr val="000000"/>
                </a:solidFill>
                <a:latin typeface="Avenir Book" panose="02000503020000020003" pitchFamily="2" charset="0"/>
              </a:rPr>
              <a:t>Trainees interested in taking this exam should register to take the exam in January 2025</a:t>
            </a:r>
          </a:p>
          <a:p>
            <a:pPr marL="342900" indent="-342900">
              <a:lnSpc>
                <a:spcPct val="90000"/>
              </a:lnSpc>
              <a:spcAft>
                <a:spcPts val="600"/>
              </a:spcAft>
              <a:buFont typeface="Arial" panose="020B0604020202020204" pitchFamily="34" charset="0"/>
              <a:buChar char="•"/>
            </a:pPr>
            <a:r>
              <a:rPr lang="en-US" sz="2000" dirty="0">
                <a:solidFill>
                  <a:srgbClr val="000000"/>
                </a:solidFill>
                <a:latin typeface="Avenir Book" panose="02000503020000020003" pitchFamily="2" charset="0"/>
              </a:rPr>
              <a:t>Trainees will be registered for a year with Project Management Institute (with access to the PMBOK7, Business Analysis, and Agile handbooks, and other materials), and registered to take the exam by D43 STARS.</a:t>
            </a:r>
          </a:p>
          <a:p>
            <a:pPr>
              <a:lnSpc>
                <a:spcPct val="90000"/>
              </a:lnSpc>
              <a:spcAft>
                <a:spcPts val="600"/>
              </a:spcAft>
            </a:pPr>
            <a:endParaRPr lang="en-US" sz="2400" b="1" dirty="0">
              <a:solidFill>
                <a:srgbClr val="000000"/>
              </a:solidFill>
              <a:latin typeface="Avenir Book" panose="02000503020000020003" pitchFamily="2" charset="0"/>
            </a:endParaRPr>
          </a:p>
          <a:p>
            <a:pPr>
              <a:lnSpc>
                <a:spcPct val="90000"/>
              </a:lnSpc>
              <a:spcAft>
                <a:spcPts val="600"/>
              </a:spcAft>
            </a:pPr>
            <a:r>
              <a:rPr lang="en-US" sz="2400" b="1" i="1" dirty="0">
                <a:solidFill>
                  <a:srgbClr val="000000"/>
                </a:solidFill>
                <a:latin typeface="Avenir Book" panose="02000503020000020003" pitchFamily="2" charset="0"/>
              </a:rPr>
              <a:t>Months 9: Project development and presentations</a:t>
            </a:r>
          </a:p>
          <a:p>
            <a:pPr marL="800100" lvl="1" indent="-342900">
              <a:lnSpc>
                <a:spcPct val="90000"/>
              </a:lnSpc>
              <a:spcAft>
                <a:spcPts val="600"/>
              </a:spcAft>
              <a:buFont typeface="Arial" panose="020B0604020202020204" pitchFamily="34" charset="0"/>
              <a:buChar char="•"/>
            </a:pPr>
            <a:r>
              <a:rPr lang="en-US" sz="2000" dirty="0">
                <a:solidFill>
                  <a:srgbClr val="000000"/>
                </a:solidFill>
                <a:latin typeface="Avenir Book" panose="02000503020000020003" pitchFamily="2" charset="0"/>
              </a:rPr>
              <a:t>Project development working closely with mentors</a:t>
            </a:r>
          </a:p>
          <a:p>
            <a:pPr marL="800100" lvl="1" indent="-342900">
              <a:lnSpc>
                <a:spcPct val="90000"/>
              </a:lnSpc>
              <a:spcAft>
                <a:spcPts val="600"/>
              </a:spcAft>
              <a:buFont typeface="Arial" panose="020B0604020202020204" pitchFamily="34" charset="0"/>
              <a:buChar char="•"/>
            </a:pPr>
            <a:r>
              <a:rPr lang="en-US" sz="2000" dirty="0">
                <a:solidFill>
                  <a:srgbClr val="000000"/>
                </a:solidFill>
                <a:latin typeface="Avenir Book" panose="02000503020000020003" pitchFamily="2" charset="0"/>
              </a:rPr>
              <a:t>Project presentations by trainees</a:t>
            </a:r>
            <a:endParaRPr lang="en-US" sz="1800" dirty="0">
              <a:solidFill>
                <a:srgbClr val="000000"/>
              </a:solidFill>
              <a:latin typeface="Avenir Book" panose="02000503020000020003" pitchFamily="2" charset="0"/>
            </a:endParaRPr>
          </a:p>
          <a:p>
            <a:pPr>
              <a:lnSpc>
                <a:spcPct val="90000"/>
              </a:lnSpc>
              <a:spcAft>
                <a:spcPts val="600"/>
              </a:spcAft>
            </a:pPr>
            <a:endParaRPr lang="en-US" sz="2000" b="1" dirty="0">
              <a:solidFill>
                <a:srgbClr val="000000"/>
              </a:solidFill>
              <a:latin typeface="Avenir Book" panose="02000503020000020003" pitchFamily="2" charset="0"/>
            </a:endParaRPr>
          </a:p>
          <a:p>
            <a:pPr lvl="1">
              <a:lnSpc>
                <a:spcPct val="90000"/>
              </a:lnSpc>
              <a:spcAft>
                <a:spcPts val="600"/>
              </a:spcAft>
            </a:pPr>
            <a:endParaRPr lang="en-US" sz="2000" dirty="0">
              <a:solidFill>
                <a:srgbClr val="000000"/>
              </a:solidFill>
              <a:latin typeface="Avenir Book" panose="02000503020000020003" pitchFamily="2" charset="0"/>
            </a:endParaRPr>
          </a:p>
        </p:txBody>
      </p:sp>
      <p:pic>
        <p:nvPicPr>
          <p:cNvPr id="3" name="Picture 2">
            <a:extLst>
              <a:ext uri="{FF2B5EF4-FFF2-40B4-BE49-F238E27FC236}">
                <a16:creationId xmlns:a16="http://schemas.microsoft.com/office/drawing/2014/main" id="{8A67EEDF-D806-1FC3-3252-E3BD61EEB49D}"/>
              </a:ext>
            </a:extLst>
          </p:cNvPr>
          <p:cNvPicPr>
            <a:picLocks noChangeAspect="1"/>
          </p:cNvPicPr>
          <p:nvPr/>
        </p:nvPicPr>
        <p:blipFill>
          <a:blip r:embed="rId2"/>
          <a:stretch>
            <a:fillRect/>
          </a:stretch>
        </p:blipFill>
        <p:spPr>
          <a:xfrm>
            <a:off x="2065228" y="492148"/>
            <a:ext cx="1621498" cy="738504"/>
          </a:xfrm>
          <a:prstGeom prst="rect">
            <a:avLst/>
          </a:prstGeom>
        </p:spPr>
      </p:pic>
    </p:spTree>
    <p:extLst>
      <p:ext uri="{BB962C8B-B14F-4D97-AF65-F5344CB8AC3E}">
        <p14:creationId xmlns:p14="http://schemas.microsoft.com/office/powerpoint/2010/main" val="416530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BBE258-DB70-2022-B163-5FF49986A8AD}"/>
              </a:ext>
            </a:extLst>
          </p:cNvPr>
          <p:cNvSpPr>
            <a:spLocks noGrp="1"/>
          </p:cNvSpPr>
          <p:nvPr>
            <p:ph type="sldNum" sz="quarter" idx="12"/>
          </p:nvPr>
        </p:nvSpPr>
        <p:spPr/>
        <p:txBody>
          <a:bodyPr/>
          <a:lstStyle/>
          <a:p>
            <a:fld id="{896E7ED5-7C19-C94D-8D27-7C5A44013CE7}" type="slidenum">
              <a:rPr lang="en-US" smtClean="0"/>
              <a:t>15</a:t>
            </a:fld>
            <a:endParaRPr lang="en-US"/>
          </a:p>
        </p:txBody>
      </p:sp>
      <p:sp>
        <p:nvSpPr>
          <p:cNvPr id="10" name="TextBox 9">
            <a:extLst>
              <a:ext uri="{FF2B5EF4-FFF2-40B4-BE49-F238E27FC236}">
                <a16:creationId xmlns:a16="http://schemas.microsoft.com/office/drawing/2014/main" id="{D800E80D-DC05-EB89-C4B7-5F700B3126DA}"/>
              </a:ext>
            </a:extLst>
          </p:cNvPr>
          <p:cNvSpPr txBox="1"/>
          <p:nvPr/>
        </p:nvSpPr>
        <p:spPr>
          <a:xfrm>
            <a:off x="2927197" y="498454"/>
            <a:ext cx="6099716" cy="584775"/>
          </a:xfrm>
          <a:prstGeom prst="rect">
            <a:avLst/>
          </a:prstGeom>
          <a:noFill/>
        </p:spPr>
        <p:txBody>
          <a:bodyPr wrap="square">
            <a:spAutoFit/>
          </a:bodyPr>
          <a:lstStyle/>
          <a:p>
            <a:pPr algn="ctr"/>
            <a:r>
              <a:rPr lang="en-US" sz="3200" b="1" dirty="0">
                <a:solidFill>
                  <a:srgbClr val="92D050"/>
                </a:solidFill>
                <a:latin typeface="Avenir Book" panose="02000503020000020003" pitchFamily="2" charset="0"/>
                <a:cs typeface="Arial" panose="020B0604020202020204" pitchFamily="34" charset="0"/>
              </a:rPr>
              <a:t>STARS Trainees </a:t>
            </a:r>
          </a:p>
        </p:txBody>
      </p:sp>
      <p:sp>
        <p:nvSpPr>
          <p:cNvPr id="15" name="Content Placeholder 2">
            <a:extLst>
              <a:ext uri="{FF2B5EF4-FFF2-40B4-BE49-F238E27FC236}">
                <a16:creationId xmlns:a16="http://schemas.microsoft.com/office/drawing/2014/main" id="{234862DE-ED93-365A-F9FB-04B1618D4ED1}"/>
              </a:ext>
            </a:extLst>
          </p:cNvPr>
          <p:cNvSpPr txBox="1">
            <a:spLocks/>
          </p:cNvSpPr>
          <p:nvPr/>
        </p:nvSpPr>
        <p:spPr>
          <a:xfrm>
            <a:off x="1271527" y="2782381"/>
            <a:ext cx="4705528" cy="22566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lvl="1"/>
            <a:endParaRPr lang="en-US" sz="3000" b="1" dirty="0">
              <a:latin typeface="Avenir Book" panose="02000503020000020003" pitchFamily="2" charset="0"/>
              <a:cs typeface="Calibri" panose="020F0502020204030204" pitchFamily="34" charset="0"/>
            </a:endParaRPr>
          </a:p>
          <a:p>
            <a:pPr marL="228594" lvl="1"/>
            <a:r>
              <a:rPr lang="en-US" sz="3000" b="1" i="1" u="sng" dirty="0">
                <a:solidFill>
                  <a:srgbClr val="2A71A5"/>
                </a:solidFill>
                <a:latin typeface="Avenir Book" panose="02000503020000020003" pitchFamily="2" charset="0"/>
                <a:cs typeface="Calibri" panose="020F0502020204030204" pitchFamily="34" charset="0"/>
              </a:rPr>
              <a:t>By The Numbers:</a:t>
            </a:r>
          </a:p>
          <a:p>
            <a:pPr marL="685794" lvl="1" indent="-457200">
              <a:buFont typeface="Arial" panose="020B0604020202020204" pitchFamily="34" charset="0"/>
              <a:buChar char="•"/>
            </a:pPr>
            <a:r>
              <a:rPr lang="en-US" sz="3000" b="1" i="1" dirty="0">
                <a:solidFill>
                  <a:srgbClr val="2A71A5"/>
                </a:solidFill>
                <a:latin typeface="Avenir Book" panose="02000503020000020003" pitchFamily="2" charset="0"/>
                <a:cs typeface="Calibri" panose="020F0502020204030204" pitchFamily="34" charset="0"/>
              </a:rPr>
              <a:t>Three Cohorts</a:t>
            </a:r>
          </a:p>
          <a:p>
            <a:pPr marL="685794" lvl="1" indent="-457200">
              <a:buFont typeface="Arial" panose="020B0604020202020204" pitchFamily="34" charset="0"/>
              <a:buChar char="•"/>
            </a:pPr>
            <a:r>
              <a:rPr lang="en-US" sz="3000" b="1" i="1" dirty="0">
                <a:solidFill>
                  <a:srgbClr val="2A71A5"/>
                </a:solidFill>
                <a:latin typeface="Avenir Book" panose="02000503020000020003" pitchFamily="2" charset="0"/>
                <a:cs typeface="Calibri" panose="020F0502020204030204" pitchFamily="34" charset="0"/>
              </a:rPr>
              <a:t>84 trainees </a:t>
            </a:r>
          </a:p>
          <a:p>
            <a:pPr marL="685794" lvl="1" indent="-457200">
              <a:buFont typeface="Arial" panose="020B0604020202020204" pitchFamily="34" charset="0"/>
              <a:buChar char="•"/>
            </a:pPr>
            <a:r>
              <a:rPr lang="en-US" sz="3000" b="1" i="1" dirty="0">
                <a:solidFill>
                  <a:srgbClr val="2A71A5"/>
                </a:solidFill>
                <a:latin typeface="Avenir Book" panose="02000503020000020003" pitchFamily="2" charset="0"/>
                <a:cs typeface="Calibri" panose="020F0502020204030204" pitchFamily="34" charset="0"/>
              </a:rPr>
              <a:t>46 men, 38 women </a:t>
            </a:r>
          </a:p>
          <a:p>
            <a:pPr marL="685794" lvl="1" indent="-457200">
              <a:buFont typeface="Arial" panose="020B0604020202020204" pitchFamily="34" charset="0"/>
              <a:buChar char="•"/>
            </a:pPr>
            <a:r>
              <a:rPr lang="en-US" sz="3000" b="1" i="1" dirty="0">
                <a:solidFill>
                  <a:srgbClr val="2A71A5"/>
                </a:solidFill>
                <a:latin typeface="Avenir Book" panose="02000503020000020003" pitchFamily="2" charset="0"/>
                <a:cs typeface="Calibri" panose="020F0502020204030204" pitchFamily="34" charset="0"/>
              </a:rPr>
              <a:t>15 countries </a:t>
            </a:r>
          </a:p>
          <a:p>
            <a:pPr marL="228594" lvl="1"/>
            <a:r>
              <a:rPr lang="en-US" sz="3000" b="1" i="1" dirty="0">
                <a:solidFill>
                  <a:srgbClr val="2A71A5"/>
                </a:solidFill>
                <a:latin typeface="Avenir Book" panose="02000503020000020003" pitchFamily="2"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457200" indent="-457200">
              <a:buFont typeface="+mj-lt"/>
              <a:buAutoNum type="arabicPeriod"/>
            </a:pPr>
            <a:endParaRPr lang="en-US" dirty="0">
              <a:latin typeface="Calibri" panose="020F0502020204030204" pitchFamily="34" charset="0"/>
              <a:cs typeface="Calibri" panose="020F0502020204030204" pitchFamily="34" charset="0"/>
            </a:endParaRPr>
          </a:p>
        </p:txBody>
      </p:sp>
      <p:pic>
        <p:nvPicPr>
          <p:cNvPr id="16" name="Picture 15" descr="A map of africa with blue and yellow dots&#10;&#10;Description automatically generated">
            <a:extLst>
              <a:ext uri="{FF2B5EF4-FFF2-40B4-BE49-F238E27FC236}">
                <a16:creationId xmlns:a16="http://schemas.microsoft.com/office/drawing/2014/main" id="{38100CE0-7F27-7ADD-9A80-920933725DE3}"/>
              </a:ext>
            </a:extLst>
          </p:cNvPr>
          <p:cNvPicPr>
            <a:picLocks noChangeAspect="1"/>
          </p:cNvPicPr>
          <p:nvPr/>
        </p:nvPicPr>
        <p:blipFill>
          <a:blip r:embed="rId3"/>
          <a:stretch>
            <a:fillRect/>
          </a:stretch>
        </p:blipFill>
        <p:spPr>
          <a:xfrm>
            <a:off x="5977055" y="963382"/>
            <a:ext cx="5089498" cy="5894618"/>
          </a:xfrm>
          <a:prstGeom prst="rect">
            <a:avLst/>
          </a:prstGeom>
        </p:spPr>
      </p:pic>
      <p:pic>
        <p:nvPicPr>
          <p:cNvPr id="2" name="Picture 1">
            <a:extLst>
              <a:ext uri="{FF2B5EF4-FFF2-40B4-BE49-F238E27FC236}">
                <a16:creationId xmlns:a16="http://schemas.microsoft.com/office/drawing/2014/main" id="{9ACF0A6E-FBCF-FC60-3344-99B513437E38}"/>
              </a:ext>
            </a:extLst>
          </p:cNvPr>
          <p:cNvPicPr>
            <a:picLocks noChangeAspect="1"/>
          </p:cNvPicPr>
          <p:nvPr/>
        </p:nvPicPr>
        <p:blipFill>
          <a:blip r:embed="rId4"/>
          <a:stretch>
            <a:fillRect/>
          </a:stretch>
        </p:blipFill>
        <p:spPr>
          <a:xfrm>
            <a:off x="2721263" y="421589"/>
            <a:ext cx="1621498" cy="738504"/>
          </a:xfrm>
          <a:prstGeom prst="rect">
            <a:avLst/>
          </a:prstGeom>
        </p:spPr>
      </p:pic>
    </p:spTree>
    <p:extLst>
      <p:ext uri="{BB962C8B-B14F-4D97-AF65-F5344CB8AC3E}">
        <p14:creationId xmlns:p14="http://schemas.microsoft.com/office/powerpoint/2010/main" val="213215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9E56147-B00F-5DBF-C734-A276F5FB5360}"/>
              </a:ext>
            </a:extLst>
          </p:cNvPr>
          <p:cNvSpPr txBox="1">
            <a:spLocks/>
          </p:cNvSpPr>
          <p:nvPr/>
        </p:nvSpPr>
        <p:spPr bwMode="auto">
          <a:xfrm>
            <a:off x="1453199" y="531528"/>
            <a:ext cx="11044599" cy="98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4784" lvl="1" indent="0" algn="ctr">
              <a:buClrTx/>
              <a:buNone/>
            </a:pPr>
            <a:r>
              <a:rPr lang="en-US" sz="3200" dirty="0">
                <a:solidFill>
                  <a:srgbClr val="92D050"/>
                </a:solidFill>
                <a:latin typeface="Avenir Book" panose="02000503020000020003" pitchFamily="2" charset="0"/>
                <a:cs typeface="Calibri" panose="020F0502020204030204" pitchFamily="34" charset="0"/>
              </a:rPr>
              <a:t>Trainee accomplishments and Milestones</a:t>
            </a:r>
          </a:p>
          <a:p>
            <a:pPr marL="0" indent="0">
              <a:buClrTx/>
              <a:buNone/>
            </a:pPr>
            <a:endParaRPr lang="en-US" sz="2667" dirty="0">
              <a:cs typeface="Calibri" panose="020F0502020204030204" pitchFamily="34" charset="0"/>
            </a:endParaRPr>
          </a:p>
          <a:p>
            <a:pPr marL="609585" indent="-609585">
              <a:buClrTx/>
              <a:buFont typeface="+mj-lt"/>
              <a:buAutoNum type="arabicPeriod"/>
            </a:pPr>
            <a:endParaRPr lang="en-US" sz="2667" dirty="0">
              <a:latin typeface="Calibri" panose="020F0502020204030204" pitchFamily="34" charset="0"/>
              <a:cs typeface="Calibri" panose="020F0502020204030204" pitchFamily="34" charset="0"/>
            </a:endParaRPr>
          </a:p>
          <a:p>
            <a:pPr marL="609585" indent="-609585">
              <a:buClrTx/>
              <a:buFont typeface="+mj-lt"/>
              <a:buAutoNum type="arabicPeriod"/>
            </a:pPr>
            <a:endParaRPr lang="en-US" sz="2667"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57FDCF3B-EAB2-68D5-FAE8-AB11B4F541D1}"/>
              </a:ext>
            </a:extLst>
          </p:cNvPr>
          <p:cNvPicPr>
            <a:picLocks noChangeAspect="1"/>
          </p:cNvPicPr>
          <p:nvPr/>
        </p:nvPicPr>
        <p:blipFill>
          <a:blip r:embed="rId3"/>
          <a:stretch>
            <a:fillRect/>
          </a:stretch>
        </p:blipFill>
        <p:spPr>
          <a:xfrm>
            <a:off x="831626" y="1397365"/>
            <a:ext cx="10363200" cy="4929107"/>
          </a:xfrm>
          <a:prstGeom prst="rect">
            <a:avLst/>
          </a:prstGeom>
        </p:spPr>
      </p:pic>
      <p:pic>
        <p:nvPicPr>
          <p:cNvPr id="2" name="Picture 1">
            <a:extLst>
              <a:ext uri="{FF2B5EF4-FFF2-40B4-BE49-F238E27FC236}">
                <a16:creationId xmlns:a16="http://schemas.microsoft.com/office/drawing/2014/main" id="{440A8E51-A1BC-53B3-46A4-0BB5496E67D6}"/>
              </a:ext>
            </a:extLst>
          </p:cNvPr>
          <p:cNvPicPr>
            <a:picLocks noChangeAspect="1"/>
          </p:cNvPicPr>
          <p:nvPr/>
        </p:nvPicPr>
        <p:blipFill>
          <a:blip r:embed="rId4"/>
          <a:stretch>
            <a:fillRect/>
          </a:stretch>
        </p:blipFill>
        <p:spPr>
          <a:xfrm>
            <a:off x="1572687" y="421590"/>
            <a:ext cx="1621498" cy="738504"/>
          </a:xfrm>
          <a:prstGeom prst="rect">
            <a:avLst/>
          </a:prstGeom>
        </p:spPr>
      </p:pic>
    </p:spTree>
    <p:extLst>
      <p:ext uri="{BB962C8B-B14F-4D97-AF65-F5344CB8AC3E}">
        <p14:creationId xmlns:p14="http://schemas.microsoft.com/office/powerpoint/2010/main" val="4396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90833B-3895-E24E-A6F2-BC50156694CF}"/>
              </a:ext>
            </a:extLst>
          </p:cNvPr>
          <p:cNvSpPr txBox="1"/>
          <p:nvPr/>
        </p:nvSpPr>
        <p:spPr>
          <a:xfrm>
            <a:off x="3371463" y="1440180"/>
            <a:ext cx="8001001" cy="2769989"/>
          </a:xfrm>
          <a:prstGeom prst="rect">
            <a:avLst/>
          </a:prstGeom>
          <a:noFill/>
        </p:spPr>
        <p:txBody>
          <a:bodyPr wrap="square" rtlCol="0">
            <a:spAutoFit/>
          </a:bodyPr>
          <a:lstStyle/>
          <a:p>
            <a:pPr marL="3492500" indent="-3481388">
              <a:tabLst>
                <a:tab pos="2913063" algn="r"/>
              </a:tabLst>
            </a:pPr>
            <a:r>
              <a:rPr lang="en-US" sz="2600" dirty="0">
                <a:latin typeface="Avenir Book" panose="02000503020000020003" pitchFamily="2" charset="0"/>
                <a:cs typeface="Arial" panose="020B0604020202020204" pitchFamily="34" charset="0"/>
              </a:rPr>
              <a:t>	October 3, 2022	Program Announcement</a:t>
            </a:r>
          </a:p>
          <a:p>
            <a:pPr marL="3492500" indent="-3481388">
              <a:tabLst>
                <a:tab pos="2913063" algn="r"/>
              </a:tabLst>
            </a:pPr>
            <a:r>
              <a:rPr lang="en-US" sz="2600" dirty="0">
                <a:latin typeface="Avenir Book" panose="02000503020000020003" pitchFamily="2" charset="0"/>
                <a:cs typeface="Arial" panose="020B0604020202020204" pitchFamily="34" charset="0"/>
              </a:rPr>
              <a:t>	December 30, 2022	LOI Due</a:t>
            </a:r>
          </a:p>
          <a:p>
            <a:pPr marL="3492500" indent="-3481388">
              <a:tabLst>
                <a:tab pos="2913063" algn="r"/>
              </a:tabLst>
            </a:pPr>
            <a:r>
              <a:rPr lang="en-US" sz="2600" dirty="0">
                <a:latin typeface="Avenir Book" panose="02000503020000020003" pitchFamily="2" charset="0"/>
                <a:cs typeface="Arial" panose="020B0604020202020204" pitchFamily="34" charset="0"/>
              </a:rPr>
              <a:t>	February 6, 2022	Applications Due</a:t>
            </a:r>
          </a:p>
          <a:p>
            <a:pPr marL="3492500" indent="-3481388">
              <a:tabLst>
                <a:tab pos="2913063" algn="r"/>
              </a:tabLst>
            </a:pPr>
            <a:r>
              <a:rPr lang="en-US" sz="2600" dirty="0">
                <a:latin typeface="Avenir Book" panose="02000503020000020003" pitchFamily="2" charset="0"/>
                <a:cs typeface="Arial" panose="020B0604020202020204" pitchFamily="34" charset="0"/>
              </a:rPr>
              <a:t>	March 2023	Scientific Merit Review</a:t>
            </a:r>
          </a:p>
          <a:p>
            <a:pPr marL="3492500" indent="-3481388">
              <a:tabLst>
                <a:tab pos="2913063" algn="r"/>
              </a:tabLst>
            </a:pPr>
            <a:r>
              <a:rPr lang="en-US" sz="2600" dirty="0">
                <a:latin typeface="Avenir Book" panose="02000503020000020003" pitchFamily="2" charset="0"/>
                <a:cs typeface="Arial" panose="020B0604020202020204" pitchFamily="34" charset="0"/>
              </a:rPr>
              <a:t>	April 3, 2023	Decisions Announced</a:t>
            </a:r>
          </a:p>
          <a:p>
            <a:pPr marL="3492500" indent="-3481388">
              <a:tabLst>
                <a:tab pos="2913063" algn="r"/>
              </a:tabLst>
            </a:pPr>
            <a:r>
              <a:rPr lang="en-US" sz="2600" dirty="0">
                <a:latin typeface="Avenir Book" panose="02000503020000020003" pitchFamily="2" charset="0"/>
                <a:cs typeface="Arial" panose="020B0604020202020204" pitchFamily="34" charset="0"/>
              </a:rPr>
              <a:t>	May 15, 2023	Training Start Date</a:t>
            </a:r>
          </a:p>
          <a:p>
            <a:endParaRPr lang="en-US" dirty="0">
              <a:latin typeface="Avenir Book" panose="02000503020000020003" pitchFamily="2" charset="0"/>
            </a:endParaRPr>
          </a:p>
        </p:txBody>
      </p:sp>
      <p:sp>
        <p:nvSpPr>
          <p:cNvPr id="10" name="TextBox 9">
            <a:extLst>
              <a:ext uri="{FF2B5EF4-FFF2-40B4-BE49-F238E27FC236}">
                <a16:creationId xmlns:a16="http://schemas.microsoft.com/office/drawing/2014/main" id="{6904EB11-8C41-1348-8D59-516CE90EAAB2}"/>
              </a:ext>
            </a:extLst>
          </p:cNvPr>
          <p:cNvSpPr txBox="1"/>
          <p:nvPr/>
        </p:nvSpPr>
        <p:spPr>
          <a:xfrm>
            <a:off x="3371463" y="532582"/>
            <a:ext cx="5572398" cy="553998"/>
          </a:xfrm>
          <a:prstGeom prst="rect">
            <a:avLst/>
          </a:prstGeom>
          <a:noFill/>
        </p:spPr>
        <p:txBody>
          <a:bodyPr wrap="square" rtlCol="0">
            <a:spAutoFit/>
          </a:bodyPr>
          <a:lstStyle/>
          <a:p>
            <a:r>
              <a:rPr lang="en-US" sz="3000" dirty="0">
                <a:solidFill>
                  <a:srgbClr val="92D050"/>
                </a:solidFill>
                <a:latin typeface="Avenir Book" panose="02000503020000020003" pitchFamily="2" charset="0"/>
                <a:cs typeface="Arial" panose="020B0604020202020204" pitchFamily="34" charset="0"/>
              </a:rPr>
              <a:t>Timeline</a:t>
            </a:r>
          </a:p>
        </p:txBody>
      </p:sp>
      <p:sp>
        <p:nvSpPr>
          <p:cNvPr id="3" name="Rectangle 2">
            <a:extLst>
              <a:ext uri="{FF2B5EF4-FFF2-40B4-BE49-F238E27FC236}">
                <a16:creationId xmlns:a16="http://schemas.microsoft.com/office/drawing/2014/main" id="{35A799F8-947B-0C43-732E-F7982A146CDD}"/>
              </a:ext>
            </a:extLst>
          </p:cNvPr>
          <p:cNvSpPr/>
          <p:nvPr/>
        </p:nvSpPr>
        <p:spPr>
          <a:xfrm>
            <a:off x="3451473" y="4025503"/>
            <a:ext cx="7920991" cy="1815882"/>
          </a:xfrm>
          <a:prstGeom prst="rect">
            <a:avLst/>
          </a:prstGeom>
          <a:solidFill>
            <a:srgbClr val="92D050"/>
          </a:solidFill>
        </p:spPr>
        <p:txBody>
          <a:bodyPr wrap="square">
            <a:spAutoFit/>
          </a:bodyPr>
          <a:lstStyle/>
          <a:p>
            <a:r>
              <a:rPr lang="en-US" sz="3200" b="1" dirty="0">
                <a:solidFill>
                  <a:srgbClr val="002060"/>
                </a:solidFill>
                <a:latin typeface="Avenir Book" panose="02000503020000020003" pitchFamily="2" charset="0"/>
                <a:ea typeface="Times New Roman" panose="02020603050405020304" pitchFamily="18" charset="0"/>
              </a:rPr>
              <a:t>Inquires: </a:t>
            </a:r>
            <a:r>
              <a:rPr lang="en-US" sz="3200" b="1" dirty="0">
                <a:solidFill>
                  <a:srgbClr val="002060"/>
                </a:solidFill>
                <a:latin typeface="Avenir Book" panose="02000503020000020003"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contact@africancancerstars.org</a:t>
            </a:r>
            <a:endParaRPr lang="en-US" sz="3200" b="1" dirty="0">
              <a:solidFill>
                <a:srgbClr val="002060"/>
              </a:solidFill>
              <a:latin typeface="Avenir Book" panose="02000503020000020003" pitchFamily="2" charset="0"/>
              <a:ea typeface="Times New Roman" panose="02020603050405020304" pitchFamily="18" charset="0"/>
            </a:endParaRPr>
          </a:p>
          <a:p>
            <a:endParaRPr lang="en-US" sz="3200" b="1" dirty="0">
              <a:solidFill>
                <a:srgbClr val="002060"/>
              </a:solidFill>
              <a:latin typeface="Avenir Book" panose="02000503020000020003" pitchFamily="2" charset="0"/>
              <a:ea typeface="Times New Roman" panose="02020603050405020304" pitchFamily="18" charset="0"/>
            </a:endParaRPr>
          </a:p>
          <a:p>
            <a:r>
              <a:rPr lang="en-US" sz="3200" b="1" dirty="0">
                <a:solidFill>
                  <a:srgbClr val="002060"/>
                </a:solidFill>
                <a:latin typeface="Avenir Book" panose="02000503020000020003" pitchFamily="2" charset="0"/>
                <a:ea typeface="Times New Roman" panose="02020603050405020304" pitchFamily="18" charset="0"/>
              </a:rPr>
              <a:t>Web: </a:t>
            </a:r>
            <a:r>
              <a:rPr lang="en-US" sz="3200" b="1" dirty="0">
                <a:solidFill>
                  <a:srgbClr val="002060"/>
                </a:solidFill>
                <a:latin typeface="Avenir Book" panose="02000503020000020003"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www.africancancerstars.org</a:t>
            </a:r>
            <a:endParaRPr lang="en-US" sz="3200" b="1" dirty="0">
              <a:solidFill>
                <a:srgbClr val="002060"/>
              </a:solidFill>
              <a:latin typeface="Avenir Book" panose="02000503020000020003" pitchFamily="2" charset="0"/>
              <a:ea typeface="Times New Roman" panose="02020603050405020304" pitchFamily="18" charset="0"/>
            </a:endParaRPr>
          </a:p>
          <a:p>
            <a:endParaRPr lang="en-US" sz="1600" b="1" dirty="0">
              <a:solidFill>
                <a:srgbClr val="002060"/>
              </a:solidFill>
              <a:latin typeface="Avenir Book" panose="02000503020000020003" pitchFamily="2" charset="0"/>
              <a:ea typeface="Times New Roman" panose="02020603050405020304" pitchFamily="18" charset="0"/>
            </a:endParaRPr>
          </a:p>
        </p:txBody>
      </p:sp>
      <p:pic>
        <p:nvPicPr>
          <p:cNvPr id="5" name="Picture 4">
            <a:extLst>
              <a:ext uri="{FF2B5EF4-FFF2-40B4-BE49-F238E27FC236}">
                <a16:creationId xmlns:a16="http://schemas.microsoft.com/office/drawing/2014/main" id="{D488C530-AA79-F64F-4182-43A0391EB004}"/>
              </a:ext>
            </a:extLst>
          </p:cNvPr>
          <p:cNvPicPr>
            <a:picLocks noChangeAspect="1"/>
          </p:cNvPicPr>
          <p:nvPr/>
        </p:nvPicPr>
        <p:blipFill>
          <a:blip r:embed="rId4"/>
          <a:stretch>
            <a:fillRect/>
          </a:stretch>
        </p:blipFill>
        <p:spPr>
          <a:xfrm>
            <a:off x="1572687" y="421590"/>
            <a:ext cx="1621498" cy="738504"/>
          </a:xfrm>
          <a:prstGeom prst="rect">
            <a:avLst/>
          </a:prstGeom>
        </p:spPr>
      </p:pic>
      <p:sp>
        <p:nvSpPr>
          <p:cNvPr id="7" name="Rectangle 6">
            <a:extLst>
              <a:ext uri="{FF2B5EF4-FFF2-40B4-BE49-F238E27FC236}">
                <a16:creationId xmlns:a16="http://schemas.microsoft.com/office/drawing/2014/main" id="{5FF11994-663E-8BE1-CFCF-A9080608A085}"/>
              </a:ext>
            </a:extLst>
          </p:cNvPr>
          <p:cNvSpPr/>
          <p:nvPr/>
        </p:nvSpPr>
        <p:spPr>
          <a:xfrm>
            <a:off x="16232" y="0"/>
            <a:ext cx="1394460" cy="6858000"/>
          </a:xfrm>
          <a:prstGeom prst="rect">
            <a:avLst/>
          </a:prstGeom>
          <a:gradFill flip="none" rotWithShape="1">
            <a:gsLst>
              <a:gs pos="0">
                <a:srgbClr val="668AB8">
                  <a:tint val="66000"/>
                  <a:satMod val="160000"/>
                </a:srgbClr>
              </a:gs>
              <a:gs pos="50000">
                <a:srgbClr val="668AB8">
                  <a:tint val="44500"/>
                  <a:satMod val="160000"/>
                </a:srgbClr>
              </a:gs>
              <a:gs pos="100000">
                <a:srgbClr val="668AB8">
                  <a:tint val="23500"/>
                  <a:satMod val="160000"/>
                </a:srgbClr>
              </a:gs>
            </a:gsLst>
            <a:lin ang="2700000" scaled="1"/>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385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357B78-7E34-C14F-B76A-DDC2F40E81ED}"/>
              </a:ext>
            </a:extLst>
          </p:cNvPr>
          <p:cNvSpPr txBox="1"/>
          <p:nvPr/>
        </p:nvSpPr>
        <p:spPr>
          <a:xfrm>
            <a:off x="1614126" y="4186649"/>
            <a:ext cx="8963748" cy="2185214"/>
          </a:xfrm>
          <a:prstGeom prst="rect">
            <a:avLst/>
          </a:prstGeom>
          <a:noFill/>
        </p:spPr>
        <p:txBody>
          <a:bodyPr wrap="square" rtlCol="0">
            <a:spAutoFit/>
          </a:bodyPr>
          <a:lstStyle/>
          <a:p>
            <a:pPr algn="ctr"/>
            <a:r>
              <a:rPr lang="en-US" sz="3400" dirty="0">
                <a:solidFill>
                  <a:srgbClr val="668AB8"/>
                </a:solidFill>
                <a:latin typeface="Avenir Book" panose="02000503020000020003" pitchFamily="2" charset="0"/>
                <a:cs typeface="Arial" panose="020B0604020202020204" pitchFamily="34" charset="0"/>
              </a:rPr>
              <a:t>Supported by D43-CA260640</a:t>
            </a:r>
          </a:p>
          <a:p>
            <a:pPr algn="ctr"/>
            <a:endParaRPr lang="en-US" sz="3400" dirty="0">
              <a:solidFill>
                <a:srgbClr val="668AB8"/>
              </a:solidFill>
              <a:latin typeface="Avenir Book" panose="02000503020000020003" pitchFamily="2" charset="0"/>
              <a:cs typeface="Arial" panose="020B0604020202020204" pitchFamily="34" charset="0"/>
            </a:endParaRPr>
          </a:p>
          <a:p>
            <a:pPr algn="ctr"/>
            <a:r>
              <a:rPr lang="en-US" sz="3400" dirty="0">
                <a:solidFill>
                  <a:srgbClr val="668AB8"/>
                </a:solidFill>
                <a:latin typeface="Avenir Book" panose="02000503020000020003" pitchFamily="2" charset="0"/>
                <a:cs typeface="Arial" panose="020B0604020202020204" pitchFamily="34" charset="0"/>
                <a:hlinkClick r:id="rId2"/>
              </a:rPr>
              <a:t>www.Africancancerstars.org</a:t>
            </a:r>
            <a:endParaRPr lang="en-US" sz="3400" dirty="0">
              <a:solidFill>
                <a:srgbClr val="668AB8"/>
              </a:solidFill>
              <a:latin typeface="Avenir Book" panose="02000503020000020003" pitchFamily="2" charset="0"/>
              <a:cs typeface="Arial" panose="020B0604020202020204" pitchFamily="34" charset="0"/>
            </a:endParaRPr>
          </a:p>
          <a:p>
            <a:pPr algn="ctr"/>
            <a:r>
              <a:rPr lang="en-US" sz="3400" dirty="0">
                <a:solidFill>
                  <a:srgbClr val="668AB8"/>
                </a:solidFill>
                <a:latin typeface="Avenir Book" panose="02000503020000020003" pitchFamily="2" charset="0"/>
                <a:cs typeface="Arial" panose="020B0604020202020204" pitchFamily="34" charset="0"/>
              </a:rPr>
              <a:t>Next Application deadline: December 2024</a:t>
            </a:r>
          </a:p>
        </p:txBody>
      </p:sp>
      <p:sp>
        <p:nvSpPr>
          <p:cNvPr id="6" name="Rectangle 5">
            <a:extLst>
              <a:ext uri="{FF2B5EF4-FFF2-40B4-BE49-F238E27FC236}">
                <a16:creationId xmlns:a16="http://schemas.microsoft.com/office/drawing/2014/main" id="{8B7310CF-ECD0-7642-BD87-469242EF4FAE}"/>
              </a:ext>
            </a:extLst>
          </p:cNvPr>
          <p:cNvSpPr/>
          <p:nvPr/>
        </p:nvSpPr>
        <p:spPr>
          <a:xfrm>
            <a:off x="0" y="3922271"/>
            <a:ext cx="12192000" cy="400110"/>
          </a:xfrm>
          <a:prstGeom prst="rect">
            <a:avLst/>
          </a:prstGeom>
        </p:spPr>
        <p:txBody>
          <a:bodyPr wrap="square">
            <a:spAutoFit/>
          </a:bodyPr>
          <a:lstStyle/>
          <a:p>
            <a:pPr algn="ctr"/>
            <a:r>
              <a:rPr lang="en-US" sz="2000" i="1" dirty="0">
                <a:solidFill>
                  <a:srgbClr val="668AB8"/>
                </a:solidFill>
                <a:latin typeface="Avenir Book" panose="02000503020000020003" pitchFamily="2" charset="0"/>
                <a:ea typeface="Calibri" panose="020F0502020204030204" pitchFamily="34" charset="0"/>
              </a:rPr>
              <a:t>Bidirectional Training to Enhance Cancer Research Capacity in Africa </a:t>
            </a:r>
            <a:endParaRPr lang="en-US" sz="2000" i="1" dirty="0">
              <a:solidFill>
                <a:srgbClr val="668AB8"/>
              </a:solidFill>
              <a:latin typeface="Avenir Book" panose="02000503020000020003" pitchFamily="2" charset="0"/>
            </a:endParaRPr>
          </a:p>
        </p:txBody>
      </p:sp>
      <p:pic>
        <p:nvPicPr>
          <p:cNvPr id="2" name="Picture 1">
            <a:extLst>
              <a:ext uri="{FF2B5EF4-FFF2-40B4-BE49-F238E27FC236}">
                <a16:creationId xmlns:a16="http://schemas.microsoft.com/office/drawing/2014/main" id="{A85BFB5D-EACF-7644-9AC3-F5AA40540650}"/>
              </a:ext>
            </a:extLst>
          </p:cNvPr>
          <p:cNvPicPr>
            <a:picLocks noChangeAspect="1"/>
          </p:cNvPicPr>
          <p:nvPr/>
        </p:nvPicPr>
        <p:blipFill>
          <a:blip r:embed="rId3"/>
          <a:stretch>
            <a:fillRect/>
          </a:stretch>
        </p:blipFill>
        <p:spPr>
          <a:xfrm>
            <a:off x="2247900" y="417071"/>
            <a:ext cx="7696200" cy="3505200"/>
          </a:xfrm>
          <a:prstGeom prst="rect">
            <a:avLst/>
          </a:prstGeom>
        </p:spPr>
      </p:pic>
    </p:spTree>
    <p:extLst>
      <p:ext uri="{BB962C8B-B14F-4D97-AF65-F5344CB8AC3E}">
        <p14:creationId xmlns:p14="http://schemas.microsoft.com/office/powerpoint/2010/main" val="86778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3C9D9C-6BA9-5341-9AE5-2C4469CB2786}"/>
              </a:ext>
            </a:extLst>
          </p:cNvPr>
          <p:cNvSpPr txBox="1"/>
          <p:nvPr/>
        </p:nvSpPr>
        <p:spPr>
          <a:xfrm>
            <a:off x="3194185" y="571332"/>
            <a:ext cx="5572398" cy="553998"/>
          </a:xfrm>
          <a:prstGeom prst="rect">
            <a:avLst/>
          </a:prstGeom>
          <a:noFill/>
        </p:spPr>
        <p:txBody>
          <a:bodyPr wrap="square" rtlCol="0">
            <a:spAutoFit/>
          </a:bodyPr>
          <a:lstStyle/>
          <a:p>
            <a:r>
              <a:rPr lang="en-US" sz="3000" b="1" dirty="0">
                <a:solidFill>
                  <a:srgbClr val="92D050"/>
                </a:solidFill>
                <a:latin typeface="Avenir Book" panose="02000503020000020003" pitchFamily="2" charset="0"/>
                <a:cs typeface="Arial" panose="020B0604020202020204" pitchFamily="34" charset="0"/>
              </a:rPr>
              <a:t>Motivation</a:t>
            </a:r>
          </a:p>
        </p:txBody>
      </p:sp>
      <p:sp>
        <p:nvSpPr>
          <p:cNvPr id="9" name="TextBox 8">
            <a:extLst>
              <a:ext uri="{FF2B5EF4-FFF2-40B4-BE49-F238E27FC236}">
                <a16:creationId xmlns:a16="http://schemas.microsoft.com/office/drawing/2014/main" id="{B7492D59-7A86-C528-B72C-87567060ABA9}"/>
              </a:ext>
            </a:extLst>
          </p:cNvPr>
          <p:cNvSpPr txBox="1"/>
          <p:nvPr/>
        </p:nvSpPr>
        <p:spPr>
          <a:xfrm>
            <a:off x="578277" y="1417224"/>
            <a:ext cx="6611193" cy="4370427"/>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tabLst>
                <a:tab pos="457200" algn="l"/>
                <a:tab pos="1828800" algn="l"/>
              </a:tabLst>
            </a:pPr>
            <a:r>
              <a:rPr lang="en-US" sz="2600" dirty="0">
                <a:solidFill>
                  <a:srgbClr val="000000"/>
                </a:solidFill>
                <a:latin typeface="Avenir Book" panose="02000503020000020003" pitchFamily="2" charset="0"/>
                <a:ea typeface="Times New Roman" panose="02020603050405020304" pitchFamily="18" charset="0"/>
              </a:rPr>
              <a:t>The growing burden of cancer in Sub-Saharan Africa (SSA) must be addressed by African cancer researchers.</a:t>
            </a:r>
            <a:endParaRPr lang="en-US" sz="2600" dirty="0">
              <a:solidFill>
                <a:srgbClr val="000000"/>
              </a:solidFill>
              <a:effectLst/>
              <a:latin typeface="Avenir Book" panose="02000503020000020003" pitchFamily="2"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tabLst>
                <a:tab pos="457200" algn="l"/>
                <a:tab pos="1828800" algn="l"/>
              </a:tabLst>
            </a:pPr>
            <a:endParaRPr lang="en-US" sz="2600" dirty="0">
              <a:solidFill>
                <a:srgbClr val="000000"/>
              </a:solidFill>
              <a:effectLst/>
              <a:latin typeface="Avenir Book" panose="02000503020000020003" pitchFamily="2" charset="0"/>
              <a:ea typeface="Times New Roman" panose="02020603050405020304" pitchFamily="18" charset="0"/>
            </a:endParaRPr>
          </a:p>
          <a:p>
            <a:pPr marL="285750" indent="-285750" algn="just">
              <a:buFont typeface="Arial" panose="020B0604020202020204" pitchFamily="34" charset="0"/>
              <a:buChar char="•"/>
              <a:tabLst>
                <a:tab pos="457200" algn="l"/>
                <a:tab pos="1828800" algn="l"/>
              </a:tabLst>
            </a:pPr>
            <a:r>
              <a:rPr lang="en-US" sz="2600" dirty="0">
                <a:solidFill>
                  <a:srgbClr val="000000"/>
                </a:solidFill>
                <a:latin typeface="Avenir Book" panose="02000503020000020003" pitchFamily="2" charset="0"/>
                <a:ea typeface="Times New Roman" panose="02020603050405020304" pitchFamily="18" charset="0"/>
              </a:rPr>
              <a:t>Cancer Researchers in SSA often lack </a:t>
            </a:r>
          </a:p>
          <a:p>
            <a:pPr marL="742950" lvl="1" indent="-285750" algn="just">
              <a:buFont typeface="Arial" panose="020B0604020202020204" pitchFamily="34" charset="0"/>
              <a:buChar char="•"/>
              <a:tabLst>
                <a:tab pos="457200" algn="l"/>
                <a:tab pos="1828800" algn="l"/>
              </a:tabLst>
            </a:pPr>
            <a:r>
              <a:rPr lang="en-US" sz="2600" dirty="0">
                <a:solidFill>
                  <a:srgbClr val="000000"/>
                </a:solidFill>
                <a:latin typeface="Avenir Book" panose="02000503020000020003" pitchFamily="2" charset="0"/>
                <a:ea typeface="Times New Roman" panose="02020603050405020304" pitchFamily="18" charset="0"/>
              </a:rPr>
              <a:t>Mentorship </a:t>
            </a:r>
          </a:p>
          <a:p>
            <a:pPr marL="742950" lvl="1" indent="-285750" algn="just">
              <a:buFont typeface="Arial" panose="020B0604020202020204" pitchFamily="34" charset="0"/>
              <a:buChar char="•"/>
              <a:tabLst>
                <a:tab pos="457200" algn="l"/>
                <a:tab pos="1828800" algn="l"/>
              </a:tabLst>
            </a:pPr>
            <a:r>
              <a:rPr lang="en-US" sz="2600" dirty="0">
                <a:solidFill>
                  <a:srgbClr val="000000"/>
                </a:solidFill>
                <a:latin typeface="Avenir Book" panose="02000503020000020003" pitchFamily="2" charset="0"/>
                <a:ea typeface="Times New Roman" panose="02020603050405020304" pitchFamily="18" charset="0"/>
              </a:rPr>
              <a:t>Collaborators</a:t>
            </a:r>
          </a:p>
          <a:p>
            <a:pPr marL="742950" lvl="1" indent="-285750" algn="just">
              <a:buFont typeface="Arial" panose="020B0604020202020204" pitchFamily="34" charset="0"/>
              <a:buChar char="•"/>
              <a:tabLst>
                <a:tab pos="457200" algn="l"/>
                <a:tab pos="1828800" algn="l"/>
              </a:tabLst>
            </a:pPr>
            <a:r>
              <a:rPr lang="en-US" sz="2600" dirty="0">
                <a:solidFill>
                  <a:srgbClr val="000000"/>
                </a:solidFill>
                <a:latin typeface="Avenir Book" panose="02000503020000020003" pitchFamily="2" charset="0"/>
                <a:ea typeface="Times New Roman" panose="02020603050405020304" pitchFamily="18" charset="0"/>
              </a:rPr>
              <a:t>Grant writing expertise</a:t>
            </a:r>
          </a:p>
          <a:p>
            <a:pPr marL="742950" lvl="1" indent="-285750" algn="just">
              <a:buFont typeface="Arial" panose="020B0604020202020204" pitchFamily="34" charset="0"/>
              <a:buChar char="•"/>
              <a:tabLst>
                <a:tab pos="457200" algn="l"/>
                <a:tab pos="1828800" algn="l"/>
              </a:tabLst>
            </a:pPr>
            <a:r>
              <a:rPr lang="en-US" sz="2600" dirty="0">
                <a:solidFill>
                  <a:srgbClr val="000000"/>
                </a:solidFill>
                <a:latin typeface="Avenir Book" panose="02000503020000020003" pitchFamily="2" charset="0"/>
                <a:ea typeface="Times New Roman" panose="02020603050405020304" pitchFamily="18" charset="0"/>
              </a:rPr>
              <a:t>Project management</a:t>
            </a:r>
          </a:p>
          <a:p>
            <a:pPr marL="742950" lvl="1" indent="-285750" algn="just">
              <a:buFont typeface="Arial" panose="020B0604020202020204" pitchFamily="34" charset="0"/>
              <a:buChar char="•"/>
              <a:tabLst>
                <a:tab pos="457200" algn="l"/>
                <a:tab pos="1828800" algn="l"/>
              </a:tabLst>
            </a:pPr>
            <a:r>
              <a:rPr lang="en-US" sz="2600" dirty="0">
                <a:solidFill>
                  <a:srgbClr val="000000"/>
                </a:solidFill>
                <a:effectLst/>
                <a:latin typeface="Avenir Book" panose="02000503020000020003" pitchFamily="2" charset="0"/>
                <a:ea typeface="Times New Roman" panose="02020603050405020304" pitchFamily="18" charset="0"/>
              </a:rPr>
              <a:t>Best practi</a:t>
            </a:r>
            <a:r>
              <a:rPr lang="en-US" sz="2600" dirty="0">
                <a:solidFill>
                  <a:srgbClr val="000000"/>
                </a:solidFill>
                <a:latin typeface="Avenir Book" panose="02000503020000020003" pitchFamily="2" charset="0"/>
                <a:ea typeface="Times New Roman" panose="02020603050405020304" pitchFamily="18" charset="0"/>
              </a:rPr>
              <a:t>ces for research rigor</a:t>
            </a:r>
          </a:p>
          <a:p>
            <a:pPr marL="0" marR="0" algn="just">
              <a:spcBef>
                <a:spcPts val="0"/>
              </a:spcBef>
              <a:spcAft>
                <a:spcPts val="0"/>
              </a:spcAft>
              <a:tabLst>
                <a:tab pos="457200" algn="l"/>
                <a:tab pos="1828800" algn="l"/>
              </a:tabLst>
            </a:pPr>
            <a:endParaRPr lang="en-US" sz="1800" b="1" dirty="0">
              <a:solidFill>
                <a:srgbClr val="000000"/>
              </a:solidFill>
              <a:effectLst/>
              <a:latin typeface="Arial" panose="020B0604020202020204" pitchFamily="34" charset="0"/>
              <a:ea typeface="Times New Roman" panose="02020603050405020304" pitchFamily="18" charset="0"/>
            </a:endParaRPr>
          </a:p>
        </p:txBody>
      </p:sp>
      <p:pic>
        <p:nvPicPr>
          <p:cNvPr id="10" name="Picture 9">
            <a:extLst>
              <a:ext uri="{FF2B5EF4-FFF2-40B4-BE49-F238E27FC236}">
                <a16:creationId xmlns:a16="http://schemas.microsoft.com/office/drawing/2014/main" id="{14D8CFF4-762B-D9D6-0639-28F159BA6A29}"/>
              </a:ext>
            </a:extLst>
          </p:cNvPr>
          <p:cNvPicPr>
            <a:picLocks noChangeAspect="1"/>
          </p:cNvPicPr>
          <p:nvPr/>
        </p:nvPicPr>
        <p:blipFill>
          <a:blip r:embed="rId2"/>
          <a:stretch>
            <a:fillRect/>
          </a:stretch>
        </p:blipFill>
        <p:spPr>
          <a:xfrm>
            <a:off x="1572687" y="421590"/>
            <a:ext cx="1621498" cy="738504"/>
          </a:xfrm>
          <a:prstGeom prst="rect">
            <a:avLst/>
          </a:prstGeom>
        </p:spPr>
      </p:pic>
      <p:grpSp>
        <p:nvGrpSpPr>
          <p:cNvPr id="16" name="Group 15">
            <a:extLst>
              <a:ext uri="{FF2B5EF4-FFF2-40B4-BE49-F238E27FC236}">
                <a16:creationId xmlns:a16="http://schemas.microsoft.com/office/drawing/2014/main" id="{4EEC5274-F8A0-CD8D-5E68-6EFDD2AC7B15}"/>
              </a:ext>
            </a:extLst>
          </p:cNvPr>
          <p:cNvGrpSpPr/>
          <p:nvPr/>
        </p:nvGrpSpPr>
        <p:grpSpPr>
          <a:xfrm>
            <a:off x="6755674" y="2328160"/>
            <a:ext cx="5202795" cy="3810000"/>
            <a:chOff x="6881404" y="2062299"/>
            <a:chExt cx="5202795" cy="3810000"/>
          </a:xfrm>
        </p:grpSpPr>
        <p:sp>
          <p:nvSpPr>
            <p:cNvPr id="2" name="Oval 1">
              <a:extLst>
                <a:ext uri="{FF2B5EF4-FFF2-40B4-BE49-F238E27FC236}">
                  <a16:creationId xmlns:a16="http://schemas.microsoft.com/office/drawing/2014/main" id="{613A90D4-403B-0BE6-FE92-03636F4C70BC}"/>
                </a:ext>
              </a:extLst>
            </p:cNvPr>
            <p:cNvSpPr/>
            <p:nvPr/>
          </p:nvSpPr>
          <p:spPr>
            <a:xfrm>
              <a:off x="6881404" y="2062299"/>
              <a:ext cx="2525486" cy="2438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42929CE8-3F81-C327-1879-ABB4172CDE97}"/>
                </a:ext>
              </a:extLst>
            </p:cNvPr>
            <p:cNvSpPr/>
            <p:nvPr/>
          </p:nvSpPr>
          <p:spPr>
            <a:xfrm>
              <a:off x="7665176" y="3433899"/>
              <a:ext cx="2525486" cy="2438400"/>
            </a:xfrm>
            <a:prstGeom prst="ellipse">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6BD18FD-96DB-20CE-A6F3-CB1CEAE87B6B}"/>
                </a:ext>
              </a:extLst>
            </p:cNvPr>
            <p:cNvSpPr/>
            <p:nvPr/>
          </p:nvSpPr>
          <p:spPr>
            <a:xfrm>
              <a:off x="8448948" y="2062299"/>
              <a:ext cx="2525486" cy="2438400"/>
            </a:xfrm>
            <a:prstGeom prst="ellipse">
              <a:avLst/>
            </a:prstGeom>
            <a:solidFill>
              <a:schemeClr val="accent2">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5887DED-2B7B-D16A-ECAB-F746A15712A3}"/>
                </a:ext>
              </a:extLst>
            </p:cNvPr>
            <p:cNvSpPr txBox="1"/>
            <p:nvPr/>
          </p:nvSpPr>
          <p:spPr>
            <a:xfrm>
              <a:off x="9332902" y="2718346"/>
              <a:ext cx="1728788" cy="923330"/>
            </a:xfrm>
            <a:prstGeom prst="rect">
              <a:avLst/>
            </a:prstGeom>
            <a:noFill/>
          </p:spPr>
          <p:txBody>
            <a:bodyPr wrap="square" rtlCol="0">
              <a:spAutoFit/>
            </a:bodyPr>
            <a:lstStyle/>
            <a:p>
              <a:pPr algn="ctr"/>
              <a:r>
                <a:rPr lang="en-US" dirty="0">
                  <a:latin typeface="Avenir Book" panose="02000503020000020003" pitchFamily="2" charset="0"/>
                  <a:cs typeface="Arial" panose="020B0604020202020204" pitchFamily="34" charset="0"/>
                </a:rPr>
                <a:t>Institutional Environment &amp; Commitment</a:t>
              </a:r>
            </a:p>
          </p:txBody>
        </p:sp>
        <p:sp>
          <p:nvSpPr>
            <p:cNvPr id="6" name="TextBox 5">
              <a:extLst>
                <a:ext uri="{FF2B5EF4-FFF2-40B4-BE49-F238E27FC236}">
                  <a16:creationId xmlns:a16="http://schemas.microsoft.com/office/drawing/2014/main" id="{719928A1-6085-D645-0C99-0D25E66D3952}"/>
                </a:ext>
              </a:extLst>
            </p:cNvPr>
            <p:cNvSpPr txBox="1"/>
            <p:nvPr/>
          </p:nvSpPr>
          <p:spPr>
            <a:xfrm>
              <a:off x="6963217" y="2867120"/>
              <a:ext cx="1585913" cy="369332"/>
            </a:xfrm>
            <a:prstGeom prst="rect">
              <a:avLst/>
            </a:prstGeom>
            <a:noFill/>
          </p:spPr>
          <p:txBody>
            <a:bodyPr wrap="square" rtlCol="0">
              <a:spAutoFit/>
            </a:bodyPr>
            <a:lstStyle/>
            <a:p>
              <a:pPr algn="ctr"/>
              <a:r>
                <a:rPr lang="en-US" dirty="0">
                  <a:latin typeface="Avenir Book" panose="02000503020000020003" pitchFamily="2" charset="0"/>
                  <a:cs typeface="Arial" panose="020B0604020202020204" pitchFamily="34" charset="0"/>
                </a:rPr>
                <a:t>Readiness</a:t>
              </a:r>
            </a:p>
          </p:txBody>
        </p:sp>
        <p:sp>
          <p:nvSpPr>
            <p:cNvPr id="7" name="TextBox 6">
              <a:extLst>
                <a:ext uri="{FF2B5EF4-FFF2-40B4-BE49-F238E27FC236}">
                  <a16:creationId xmlns:a16="http://schemas.microsoft.com/office/drawing/2014/main" id="{FDA81759-0569-E865-AE22-537A4378794F}"/>
                </a:ext>
              </a:extLst>
            </p:cNvPr>
            <p:cNvSpPr txBox="1"/>
            <p:nvPr/>
          </p:nvSpPr>
          <p:spPr>
            <a:xfrm>
              <a:off x="8125778" y="4738287"/>
              <a:ext cx="1585913" cy="369332"/>
            </a:xfrm>
            <a:prstGeom prst="rect">
              <a:avLst/>
            </a:prstGeom>
            <a:noFill/>
          </p:spPr>
          <p:txBody>
            <a:bodyPr wrap="square" rtlCol="0">
              <a:spAutoFit/>
            </a:bodyPr>
            <a:lstStyle/>
            <a:p>
              <a:pPr algn="ctr"/>
              <a:r>
                <a:rPr lang="en-US" dirty="0">
                  <a:latin typeface="Avenir Book" panose="02000503020000020003" pitchFamily="2" charset="0"/>
                  <a:cs typeface="Arial" panose="020B0604020202020204" pitchFamily="34" charset="0"/>
                </a:rPr>
                <a:t>Mentorship</a:t>
              </a:r>
            </a:p>
          </p:txBody>
        </p:sp>
        <p:cxnSp>
          <p:nvCxnSpPr>
            <p:cNvPr id="12" name="Straight Arrow Connector 11">
              <a:extLst>
                <a:ext uri="{FF2B5EF4-FFF2-40B4-BE49-F238E27FC236}">
                  <a16:creationId xmlns:a16="http://schemas.microsoft.com/office/drawing/2014/main" id="{39A8495C-8565-FDC2-CC6A-BA5CCCFA632A}"/>
                </a:ext>
              </a:extLst>
            </p:cNvPr>
            <p:cNvCxnSpPr>
              <a:cxnSpLocks/>
              <a:endCxn id="13" idx="1"/>
            </p:cNvCxnSpPr>
            <p:nvPr/>
          </p:nvCxnSpPr>
          <p:spPr>
            <a:xfrm>
              <a:off x="8903970" y="3717899"/>
              <a:ext cx="1451441" cy="1506522"/>
            </a:xfrm>
            <a:prstGeom prst="straightConnector1">
              <a:avLst/>
            </a:prstGeom>
            <a:ln w="38100">
              <a:headEnd type="triangle" w="med" len="med"/>
              <a:tailEnd type="non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6DECC6-42D4-82EC-B73D-72F37BF246B3}"/>
                </a:ext>
              </a:extLst>
            </p:cNvPr>
            <p:cNvSpPr txBox="1"/>
            <p:nvPr/>
          </p:nvSpPr>
          <p:spPr>
            <a:xfrm>
              <a:off x="10355411" y="4808922"/>
              <a:ext cx="1728788" cy="830997"/>
            </a:xfrm>
            <a:prstGeom prst="rect">
              <a:avLst/>
            </a:prstGeom>
            <a:noFill/>
          </p:spPr>
          <p:txBody>
            <a:bodyPr wrap="square" rtlCol="0">
              <a:spAutoFit/>
            </a:bodyPr>
            <a:lstStyle/>
            <a:p>
              <a:r>
                <a:rPr lang="en-US" sz="2400" dirty="0">
                  <a:latin typeface="Avenir Book" panose="02000503020000020003" pitchFamily="2" charset="0"/>
                  <a:cs typeface="Arial" panose="020B0604020202020204" pitchFamily="34" charset="0"/>
                </a:rPr>
                <a:t>Successful Candidate</a:t>
              </a:r>
            </a:p>
          </p:txBody>
        </p:sp>
      </p:grpSp>
    </p:spTree>
    <p:extLst>
      <p:ext uri="{BB962C8B-B14F-4D97-AF65-F5344CB8AC3E}">
        <p14:creationId xmlns:p14="http://schemas.microsoft.com/office/powerpoint/2010/main" val="2803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05C45E-5521-864C-ACFA-4BF39FDCAE7B}"/>
              </a:ext>
            </a:extLst>
          </p:cNvPr>
          <p:cNvSpPr/>
          <p:nvPr/>
        </p:nvSpPr>
        <p:spPr>
          <a:xfrm>
            <a:off x="1024047" y="1423724"/>
            <a:ext cx="9944100" cy="4801314"/>
          </a:xfrm>
          <a:prstGeom prst="rect">
            <a:avLst/>
          </a:prstGeom>
        </p:spPr>
        <p:txBody>
          <a:bodyPr wrap="square">
            <a:spAutoFit/>
          </a:bodyPr>
          <a:lstStyle/>
          <a:p>
            <a:pPr marL="236538" marR="0" lvl="0" indent="-236538" algn="just">
              <a:spcBef>
                <a:spcPts val="0"/>
              </a:spcBef>
              <a:spcAft>
                <a:spcPts val="0"/>
              </a:spcAft>
              <a:buFont typeface="Symbol" pitchFamily="2" charset="2"/>
              <a:buChar char=""/>
              <a:tabLst>
                <a:tab pos="171450" algn="l"/>
                <a:tab pos="457200" algn="l"/>
              </a:tabLst>
            </a:pPr>
            <a:r>
              <a:rPr lang="en-US" sz="2600" b="1" dirty="0">
                <a:solidFill>
                  <a:srgbClr val="000000"/>
                </a:solidFill>
                <a:latin typeface="Avenir Book" panose="02000503020000020003" pitchFamily="2" charset="0"/>
                <a:ea typeface="Cambria" panose="02040503050406030204" pitchFamily="18" charset="0"/>
                <a:cs typeface="Arial" panose="020B0604020202020204" pitchFamily="34" charset="0"/>
              </a:rPr>
              <a:t>Bilateral Interactions: </a:t>
            </a:r>
            <a:r>
              <a:rPr lang="en-US" sz="2600" dirty="0">
                <a:solidFill>
                  <a:srgbClr val="000000"/>
                </a:solidFill>
                <a:latin typeface="Avenir Book" panose="02000503020000020003" pitchFamily="2" charset="0"/>
                <a:ea typeface="Cambria" panose="02040503050406030204" pitchFamily="18" charset="0"/>
                <a:cs typeface="Arial" panose="020B0604020202020204" pitchFamily="34" charset="0"/>
              </a:rPr>
              <a:t>Mentorship can involve input from both SSA and non-SSA experts</a:t>
            </a:r>
          </a:p>
          <a:p>
            <a:pPr marR="0" lvl="0" algn="just">
              <a:spcBef>
                <a:spcPts val="0"/>
              </a:spcBef>
              <a:spcAft>
                <a:spcPts val="0"/>
              </a:spcAft>
              <a:tabLst>
                <a:tab pos="171450" algn="l"/>
                <a:tab pos="457200" algn="l"/>
              </a:tabLst>
            </a:pPr>
            <a:endParaRPr lang="en-US" sz="2600" i="1" dirty="0">
              <a:solidFill>
                <a:srgbClr val="000000"/>
              </a:solidFill>
              <a:latin typeface="Avenir Book" panose="02000503020000020003" pitchFamily="2" charset="0"/>
              <a:ea typeface="Cambria" panose="02040503050406030204" pitchFamily="18" charset="0"/>
              <a:cs typeface="Arial" panose="020B0604020202020204" pitchFamily="34" charset="0"/>
            </a:endParaRPr>
          </a:p>
          <a:p>
            <a:pPr marL="236538" marR="0" lvl="0" indent="-236538" algn="just">
              <a:spcBef>
                <a:spcPts val="0"/>
              </a:spcBef>
              <a:spcAft>
                <a:spcPts val="0"/>
              </a:spcAft>
              <a:buFont typeface="Symbol" pitchFamily="2" charset="2"/>
              <a:buChar char=""/>
              <a:tabLst>
                <a:tab pos="171450" algn="l"/>
                <a:tab pos="457200" algn="l"/>
              </a:tabLst>
            </a:pPr>
            <a:r>
              <a:rPr lang="en-US" sz="2600" b="1" dirty="0">
                <a:solidFill>
                  <a:srgbClr val="000000"/>
                </a:solidFill>
                <a:latin typeface="Avenir Book" panose="02000503020000020003" pitchFamily="2" charset="0"/>
                <a:ea typeface="Cambria" panose="02040503050406030204" pitchFamily="18" charset="0"/>
                <a:cs typeface="Arial" panose="020B0604020202020204" pitchFamily="34" charset="0"/>
              </a:rPr>
              <a:t>Africa-Centric Protocols and Practices: </a:t>
            </a:r>
            <a:r>
              <a:rPr lang="en-US" sz="2600" dirty="0">
                <a:solidFill>
                  <a:srgbClr val="000000"/>
                </a:solidFill>
                <a:latin typeface="Avenir Book" panose="02000503020000020003" pitchFamily="2" charset="0"/>
                <a:ea typeface="Cambria" panose="02040503050406030204" pitchFamily="18" charset="0"/>
                <a:cs typeface="Arial" panose="020B0604020202020204" pitchFamily="34" charset="0"/>
              </a:rPr>
              <a:t>Cancer research in SSA can be based on those developed in the US and elsewhere, but these must be adapted to the SSA setting to address African needs and questions.</a:t>
            </a:r>
            <a:endParaRPr lang="en-US" sz="2600" dirty="0">
              <a:effectLst/>
              <a:latin typeface="Avenir Book" panose="02000503020000020003" pitchFamily="2" charset="0"/>
              <a:ea typeface="Cambria" panose="02040503050406030204" pitchFamily="18" charset="0"/>
              <a:cs typeface="Arial" panose="020B0604020202020204" pitchFamily="34" charset="0"/>
            </a:endParaRPr>
          </a:p>
          <a:p>
            <a:pPr marL="236538" marR="0" lvl="0" indent="-236538" algn="just">
              <a:spcBef>
                <a:spcPts val="0"/>
              </a:spcBef>
              <a:spcAft>
                <a:spcPts val="0"/>
              </a:spcAft>
              <a:buFont typeface="Symbol" pitchFamily="2" charset="2"/>
              <a:buChar char=""/>
              <a:tabLst>
                <a:tab pos="171450" algn="l"/>
                <a:tab pos="457200" algn="l"/>
              </a:tabLst>
            </a:pPr>
            <a:endParaRPr lang="en-US" sz="2600" i="1" dirty="0">
              <a:solidFill>
                <a:srgbClr val="000000"/>
              </a:solidFill>
              <a:latin typeface="Avenir Book" panose="02000503020000020003" pitchFamily="2" charset="0"/>
              <a:ea typeface="Cambria" panose="02040503050406030204" pitchFamily="18" charset="0"/>
              <a:cs typeface="Arial" panose="020B0604020202020204" pitchFamily="34" charset="0"/>
            </a:endParaRPr>
          </a:p>
          <a:p>
            <a:pPr marL="236538" marR="0" lvl="0" indent="-236538" algn="just">
              <a:spcBef>
                <a:spcPts val="0"/>
              </a:spcBef>
              <a:spcAft>
                <a:spcPts val="0"/>
              </a:spcAft>
              <a:buFont typeface="Symbol" pitchFamily="2" charset="2"/>
              <a:buChar char=""/>
              <a:tabLst>
                <a:tab pos="171450" algn="l"/>
                <a:tab pos="457200" algn="l"/>
              </a:tabLst>
            </a:pPr>
            <a:r>
              <a:rPr lang="en-US" sz="2600" dirty="0">
                <a:solidFill>
                  <a:srgbClr val="000000"/>
                </a:solidFill>
                <a:latin typeface="Avenir Book" panose="02000503020000020003" pitchFamily="2" charset="0"/>
                <a:ea typeface="Cambria" panose="02040503050406030204" pitchFamily="18" charset="0"/>
                <a:cs typeface="Arial" panose="020B0604020202020204" pitchFamily="34" charset="0"/>
              </a:rPr>
              <a:t>Results generated by cancer researchers in SSA should have:</a:t>
            </a:r>
          </a:p>
          <a:p>
            <a:pPr marL="800100" lvl="1" indent="-342900" algn="just">
              <a:buFont typeface="Arial" panose="020B0604020202020204" pitchFamily="34" charset="0"/>
              <a:buChar char="•"/>
              <a:tabLst>
                <a:tab pos="171450" algn="l"/>
                <a:tab pos="457200" algn="l"/>
              </a:tabLst>
            </a:pPr>
            <a:r>
              <a:rPr lang="en-US" sz="2600" dirty="0">
                <a:solidFill>
                  <a:srgbClr val="000000"/>
                </a:solidFill>
                <a:latin typeface="Avenir Book" panose="02000503020000020003" pitchFamily="2" charset="0"/>
                <a:ea typeface="Cambria" panose="02040503050406030204" pitchFamily="18" charset="0"/>
                <a:cs typeface="Arial" panose="020B0604020202020204" pitchFamily="34" charset="0"/>
              </a:rPr>
              <a:t>Global scientific impact</a:t>
            </a:r>
          </a:p>
          <a:p>
            <a:pPr marL="800100" lvl="1" indent="-342900" algn="just">
              <a:buFont typeface="Arial" panose="020B0604020202020204" pitchFamily="34" charset="0"/>
              <a:buChar char="•"/>
              <a:tabLst>
                <a:tab pos="171450" algn="l"/>
                <a:tab pos="457200" algn="l"/>
              </a:tabLst>
            </a:pPr>
            <a:r>
              <a:rPr lang="en-US" sz="2600" dirty="0">
                <a:solidFill>
                  <a:srgbClr val="000000"/>
                </a:solidFill>
                <a:latin typeface="Avenir Book" panose="02000503020000020003" pitchFamily="2" charset="0"/>
                <a:ea typeface="Cambria" panose="02040503050406030204" pitchFamily="18" charset="0"/>
                <a:cs typeface="Arial" panose="020B0604020202020204" pitchFamily="34" charset="0"/>
              </a:rPr>
              <a:t>Local health impact</a:t>
            </a:r>
          </a:p>
          <a:p>
            <a:pPr algn="just">
              <a:tabLst>
                <a:tab pos="171450" algn="l"/>
                <a:tab pos="457200" algn="l"/>
              </a:tabLst>
            </a:pPr>
            <a:endParaRPr lang="en-US" sz="2000" dirty="0">
              <a:effectLst/>
              <a:latin typeface="Avenir Book" panose="02000503020000020003" pitchFamily="2"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93C9D9C-6BA9-5341-9AE5-2C4469CB2786}"/>
              </a:ext>
            </a:extLst>
          </p:cNvPr>
          <p:cNvSpPr txBox="1"/>
          <p:nvPr/>
        </p:nvSpPr>
        <p:spPr>
          <a:xfrm>
            <a:off x="3309801" y="512999"/>
            <a:ext cx="5572398" cy="584775"/>
          </a:xfrm>
          <a:prstGeom prst="rect">
            <a:avLst/>
          </a:prstGeom>
          <a:noFill/>
        </p:spPr>
        <p:txBody>
          <a:bodyPr wrap="square" rtlCol="0">
            <a:spAutoFit/>
          </a:bodyPr>
          <a:lstStyle/>
          <a:p>
            <a:r>
              <a:rPr lang="en-US" sz="3200" b="1" dirty="0">
                <a:solidFill>
                  <a:srgbClr val="92D050"/>
                </a:solidFill>
                <a:latin typeface="Avenir Book" panose="02000503020000020003" pitchFamily="2" charset="0"/>
                <a:cs typeface="Arial" panose="020B0604020202020204" pitchFamily="34" charset="0"/>
              </a:rPr>
              <a:t>Principles</a:t>
            </a:r>
          </a:p>
        </p:txBody>
      </p:sp>
      <p:pic>
        <p:nvPicPr>
          <p:cNvPr id="5" name="Picture 4">
            <a:extLst>
              <a:ext uri="{FF2B5EF4-FFF2-40B4-BE49-F238E27FC236}">
                <a16:creationId xmlns:a16="http://schemas.microsoft.com/office/drawing/2014/main" id="{31580244-9F59-EDE9-FF30-834063A2DAB4}"/>
              </a:ext>
            </a:extLst>
          </p:cNvPr>
          <p:cNvPicPr>
            <a:picLocks noChangeAspect="1"/>
          </p:cNvPicPr>
          <p:nvPr/>
        </p:nvPicPr>
        <p:blipFill>
          <a:blip r:embed="rId2"/>
          <a:stretch>
            <a:fillRect/>
          </a:stretch>
        </p:blipFill>
        <p:spPr>
          <a:xfrm>
            <a:off x="1572687" y="421590"/>
            <a:ext cx="1621498" cy="738504"/>
          </a:xfrm>
          <a:prstGeom prst="rect">
            <a:avLst/>
          </a:prstGeom>
        </p:spPr>
      </p:pic>
    </p:spTree>
    <p:extLst>
      <p:ext uri="{BB962C8B-B14F-4D97-AF65-F5344CB8AC3E}">
        <p14:creationId xmlns:p14="http://schemas.microsoft.com/office/powerpoint/2010/main" val="326510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1C007-C063-564A-82EC-F5C4EBD5AA0B}"/>
              </a:ext>
            </a:extLst>
          </p:cNvPr>
          <p:cNvPicPr>
            <a:picLocks noChangeAspect="1"/>
          </p:cNvPicPr>
          <p:nvPr/>
        </p:nvPicPr>
        <p:blipFill>
          <a:blip r:embed="rId2"/>
          <a:stretch>
            <a:fillRect/>
          </a:stretch>
        </p:blipFill>
        <p:spPr>
          <a:xfrm>
            <a:off x="3193507" y="1225079"/>
            <a:ext cx="6375400" cy="5181600"/>
          </a:xfrm>
          <a:prstGeom prst="rect">
            <a:avLst/>
          </a:prstGeom>
        </p:spPr>
      </p:pic>
      <p:sp>
        <p:nvSpPr>
          <p:cNvPr id="5" name="TextBox 4">
            <a:extLst>
              <a:ext uri="{FF2B5EF4-FFF2-40B4-BE49-F238E27FC236}">
                <a16:creationId xmlns:a16="http://schemas.microsoft.com/office/drawing/2014/main" id="{B078787B-1090-1449-A9DD-C693ED02E4E0}"/>
              </a:ext>
            </a:extLst>
          </p:cNvPr>
          <p:cNvSpPr txBox="1"/>
          <p:nvPr/>
        </p:nvSpPr>
        <p:spPr>
          <a:xfrm>
            <a:off x="3309801" y="272760"/>
            <a:ext cx="5572398" cy="830997"/>
          </a:xfrm>
          <a:prstGeom prst="rect">
            <a:avLst/>
          </a:prstGeom>
          <a:noFill/>
        </p:spPr>
        <p:txBody>
          <a:bodyPr wrap="square" rtlCol="0">
            <a:spAutoFit/>
          </a:bodyPr>
          <a:lstStyle/>
          <a:p>
            <a:pPr algn="ctr"/>
            <a:r>
              <a:rPr lang="en-US" sz="3000" b="1" dirty="0">
                <a:solidFill>
                  <a:srgbClr val="92D050"/>
                </a:solidFill>
                <a:latin typeface="Arial" panose="020B0604020202020204" pitchFamily="34" charset="0"/>
                <a:cs typeface="Arial" panose="020B0604020202020204" pitchFamily="34" charset="0"/>
              </a:rPr>
              <a:t>“</a:t>
            </a:r>
            <a:r>
              <a:rPr lang="en-US" sz="3000" b="1" dirty="0">
                <a:solidFill>
                  <a:srgbClr val="92D050"/>
                </a:solidFill>
                <a:latin typeface="Avenir Book" panose="02000503020000020003" pitchFamily="2" charset="0"/>
                <a:cs typeface="Arial" panose="020B0604020202020204" pitchFamily="34" charset="0"/>
              </a:rPr>
              <a:t>Communities</a:t>
            </a:r>
            <a:r>
              <a:rPr lang="en-US" sz="3000" b="1" dirty="0">
                <a:solidFill>
                  <a:srgbClr val="92D050"/>
                </a:solidFill>
                <a:latin typeface="Arial" panose="020B0604020202020204" pitchFamily="34" charset="0"/>
                <a:cs typeface="Arial" panose="020B0604020202020204" pitchFamily="34" charset="0"/>
              </a:rPr>
              <a:t> </a:t>
            </a:r>
            <a:r>
              <a:rPr lang="en-US" sz="3000" dirty="0">
                <a:solidFill>
                  <a:srgbClr val="92D050"/>
                </a:solidFill>
                <a:latin typeface="Avenir Book" panose="02000503020000020003" pitchFamily="2" charset="0"/>
                <a:cs typeface="Arial" panose="020B0604020202020204" pitchFamily="34" charset="0"/>
              </a:rPr>
              <a:t>of Practice</a:t>
            </a:r>
            <a:r>
              <a:rPr lang="en-US" sz="3000" b="1" dirty="0">
                <a:solidFill>
                  <a:srgbClr val="92D050"/>
                </a:solidFill>
                <a:latin typeface="Arial" panose="020B0604020202020204" pitchFamily="34" charset="0"/>
                <a:cs typeface="Arial" panose="020B0604020202020204" pitchFamily="34" charset="0"/>
              </a:rPr>
              <a:t>”</a:t>
            </a:r>
          </a:p>
          <a:p>
            <a:pPr algn="ctr"/>
            <a:r>
              <a:rPr lang="en-US" dirty="0">
                <a:latin typeface="Avenir Book" panose="02000503020000020003" pitchFamily="2" charset="0"/>
                <a:cs typeface="Arial" panose="020B0604020202020204" pitchFamily="34" charset="0"/>
              </a:rPr>
              <a:t>Lave and Wenger 1988</a:t>
            </a:r>
          </a:p>
        </p:txBody>
      </p:sp>
      <p:pic>
        <p:nvPicPr>
          <p:cNvPr id="4" name="Picture 3">
            <a:extLst>
              <a:ext uri="{FF2B5EF4-FFF2-40B4-BE49-F238E27FC236}">
                <a16:creationId xmlns:a16="http://schemas.microsoft.com/office/drawing/2014/main" id="{43CD3537-E2BB-E516-DC77-15F0BCCE4ECE}"/>
              </a:ext>
            </a:extLst>
          </p:cNvPr>
          <p:cNvPicPr>
            <a:picLocks noChangeAspect="1"/>
          </p:cNvPicPr>
          <p:nvPr/>
        </p:nvPicPr>
        <p:blipFill>
          <a:blip r:embed="rId3"/>
          <a:stretch>
            <a:fillRect/>
          </a:stretch>
        </p:blipFill>
        <p:spPr>
          <a:xfrm>
            <a:off x="2041038" y="319006"/>
            <a:ext cx="1621498" cy="738504"/>
          </a:xfrm>
          <a:prstGeom prst="rect">
            <a:avLst/>
          </a:prstGeom>
        </p:spPr>
      </p:pic>
    </p:spTree>
    <p:extLst>
      <p:ext uri="{BB962C8B-B14F-4D97-AF65-F5344CB8AC3E}">
        <p14:creationId xmlns:p14="http://schemas.microsoft.com/office/powerpoint/2010/main" val="226198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4E5F01-2B90-E649-825E-BC8A7A5B0295}"/>
              </a:ext>
            </a:extLst>
          </p:cNvPr>
          <p:cNvSpPr txBox="1"/>
          <p:nvPr/>
        </p:nvSpPr>
        <p:spPr>
          <a:xfrm>
            <a:off x="581891" y="646614"/>
            <a:ext cx="11317184" cy="707886"/>
          </a:xfrm>
          <a:prstGeom prst="rect">
            <a:avLst/>
          </a:prstGeom>
          <a:noFill/>
        </p:spPr>
        <p:txBody>
          <a:bodyPr wrap="square" rtlCol="0">
            <a:spAutoFit/>
          </a:bodyPr>
          <a:lstStyle/>
          <a:p>
            <a:endParaRPr lang="en-US" sz="2000" dirty="0"/>
          </a:p>
          <a:p>
            <a:endParaRPr lang="en-US" sz="2000" b="1" dirty="0"/>
          </a:p>
        </p:txBody>
      </p:sp>
      <p:sp>
        <p:nvSpPr>
          <p:cNvPr id="4" name="TextBox 3">
            <a:extLst>
              <a:ext uri="{FF2B5EF4-FFF2-40B4-BE49-F238E27FC236}">
                <a16:creationId xmlns:a16="http://schemas.microsoft.com/office/drawing/2014/main" id="{872EF13A-BDF5-4F47-A513-54815F3938E4}"/>
              </a:ext>
            </a:extLst>
          </p:cNvPr>
          <p:cNvSpPr txBox="1"/>
          <p:nvPr/>
        </p:nvSpPr>
        <p:spPr>
          <a:xfrm>
            <a:off x="93178" y="3083226"/>
            <a:ext cx="2958689" cy="553998"/>
          </a:xfrm>
          <a:prstGeom prst="rect">
            <a:avLst/>
          </a:prstGeom>
          <a:noFill/>
        </p:spPr>
        <p:txBody>
          <a:bodyPr wrap="square" rtlCol="0">
            <a:spAutoFit/>
          </a:bodyPr>
          <a:lstStyle/>
          <a:p>
            <a:pPr algn="ctr"/>
            <a:r>
              <a:rPr lang="en-US" b="1" dirty="0">
                <a:latin typeface="Avenir Book" panose="02000503020000020003" pitchFamily="2" charset="0"/>
              </a:rPr>
              <a:t>Dr. Timothy </a:t>
            </a:r>
            <a:r>
              <a:rPr lang="en-US" b="1" dirty="0" err="1">
                <a:latin typeface="Avenir Book" panose="02000503020000020003" pitchFamily="2" charset="0"/>
              </a:rPr>
              <a:t>Rebbeck</a:t>
            </a:r>
            <a:r>
              <a:rPr lang="en-US">
                <a:latin typeface="Avenir Book" panose="02000503020000020003" pitchFamily="2" charset="0"/>
              </a:rPr>
              <a:t> </a:t>
            </a:r>
          </a:p>
          <a:p>
            <a:pPr algn="ctr"/>
            <a:r>
              <a:rPr lang="en-US" sz="1200">
                <a:latin typeface="Avenir Book" panose="02000503020000020003" pitchFamily="2" charset="0"/>
              </a:rPr>
              <a:t>DFCI, Boston</a:t>
            </a:r>
          </a:p>
        </p:txBody>
      </p:sp>
      <p:pic>
        <p:nvPicPr>
          <p:cNvPr id="13" name="Picture 12">
            <a:extLst>
              <a:ext uri="{FF2B5EF4-FFF2-40B4-BE49-F238E27FC236}">
                <a16:creationId xmlns:a16="http://schemas.microsoft.com/office/drawing/2014/main" id="{CCB32F5A-C1E5-9E4F-B5F2-5E5FC99AB406}"/>
              </a:ext>
            </a:extLst>
          </p:cNvPr>
          <p:cNvPicPr>
            <a:picLocks noChangeAspect="1"/>
          </p:cNvPicPr>
          <p:nvPr/>
        </p:nvPicPr>
        <p:blipFill>
          <a:blip r:embed="rId2"/>
          <a:stretch>
            <a:fillRect/>
          </a:stretch>
        </p:blipFill>
        <p:spPr>
          <a:xfrm>
            <a:off x="3530821" y="897910"/>
            <a:ext cx="1341844" cy="2272189"/>
          </a:xfrm>
          <a:prstGeom prst="rect">
            <a:avLst/>
          </a:prstGeom>
        </p:spPr>
      </p:pic>
      <p:sp>
        <p:nvSpPr>
          <p:cNvPr id="16" name="TextBox 15">
            <a:extLst>
              <a:ext uri="{FF2B5EF4-FFF2-40B4-BE49-F238E27FC236}">
                <a16:creationId xmlns:a16="http://schemas.microsoft.com/office/drawing/2014/main" id="{2ABFD1B2-C2E2-A64E-8A3B-49A2E975B5EB}"/>
              </a:ext>
            </a:extLst>
          </p:cNvPr>
          <p:cNvSpPr txBox="1"/>
          <p:nvPr/>
        </p:nvSpPr>
        <p:spPr>
          <a:xfrm>
            <a:off x="2952563" y="3120297"/>
            <a:ext cx="2358220" cy="553998"/>
          </a:xfrm>
          <a:prstGeom prst="rect">
            <a:avLst/>
          </a:prstGeom>
          <a:noFill/>
        </p:spPr>
        <p:txBody>
          <a:bodyPr wrap="square" rtlCol="0">
            <a:spAutoFit/>
          </a:bodyPr>
          <a:lstStyle/>
          <a:p>
            <a:pPr algn="ctr"/>
            <a:r>
              <a:rPr lang="en-US" b="1">
                <a:latin typeface="Avenir Book" panose="02000503020000020003" pitchFamily="2" charset="0"/>
              </a:rPr>
              <a:t>Dr. Yuri Quintana </a:t>
            </a:r>
            <a:br>
              <a:rPr lang="en-US" sz="1200" b="1">
                <a:latin typeface="Avenir Book" panose="02000503020000020003" pitchFamily="2" charset="0"/>
              </a:rPr>
            </a:br>
            <a:r>
              <a:rPr lang="en-US" sz="1200">
                <a:latin typeface="Avenir Book" panose="02000503020000020003" pitchFamily="2" charset="0"/>
              </a:rPr>
              <a:t>BIDMC, Boston </a:t>
            </a:r>
          </a:p>
        </p:txBody>
      </p:sp>
      <p:pic>
        <p:nvPicPr>
          <p:cNvPr id="14" name="Picture 13">
            <a:extLst>
              <a:ext uri="{FF2B5EF4-FFF2-40B4-BE49-F238E27FC236}">
                <a16:creationId xmlns:a16="http://schemas.microsoft.com/office/drawing/2014/main" id="{70E30D23-6C41-A345-BED0-A27E200D8F80}"/>
              </a:ext>
            </a:extLst>
          </p:cNvPr>
          <p:cNvPicPr>
            <a:picLocks noChangeAspect="1"/>
          </p:cNvPicPr>
          <p:nvPr/>
        </p:nvPicPr>
        <p:blipFill>
          <a:blip r:embed="rId3"/>
          <a:stretch>
            <a:fillRect/>
          </a:stretch>
        </p:blipFill>
        <p:spPr>
          <a:xfrm>
            <a:off x="5911251" y="1124914"/>
            <a:ext cx="1958312" cy="1958312"/>
          </a:xfrm>
          <a:prstGeom prst="rect">
            <a:avLst/>
          </a:prstGeom>
        </p:spPr>
      </p:pic>
      <p:sp>
        <p:nvSpPr>
          <p:cNvPr id="18" name="TextBox 17">
            <a:extLst>
              <a:ext uri="{FF2B5EF4-FFF2-40B4-BE49-F238E27FC236}">
                <a16:creationId xmlns:a16="http://schemas.microsoft.com/office/drawing/2014/main" id="{2631E3B5-E1C8-1347-AE3A-B19A31444A46}"/>
              </a:ext>
            </a:extLst>
          </p:cNvPr>
          <p:cNvSpPr txBox="1"/>
          <p:nvPr/>
        </p:nvSpPr>
        <p:spPr>
          <a:xfrm>
            <a:off x="5598504" y="3121557"/>
            <a:ext cx="2958689" cy="553998"/>
          </a:xfrm>
          <a:prstGeom prst="rect">
            <a:avLst/>
          </a:prstGeom>
          <a:noFill/>
        </p:spPr>
        <p:txBody>
          <a:bodyPr wrap="square" rtlCol="0">
            <a:spAutoFit/>
          </a:bodyPr>
          <a:lstStyle/>
          <a:p>
            <a:pPr algn="ctr"/>
            <a:r>
              <a:rPr lang="en-US" b="1" dirty="0">
                <a:latin typeface="Avenir Book" panose="02000503020000020003" pitchFamily="2" charset="0"/>
              </a:rPr>
              <a:t>Dr. Elima Jedy-Agba</a:t>
            </a:r>
          </a:p>
          <a:p>
            <a:pPr algn="ctr"/>
            <a:r>
              <a:rPr lang="en-US" sz="1200" dirty="0">
                <a:latin typeface="Avenir Book" panose="02000503020000020003" pitchFamily="2" charset="0"/>
              </a:rPr>
              <a:t>Abuja, Nigeria and London UK</a:t>
            </a:r>
          </a:p>
        </p:txBody>
      </p:sp>
      <p:pic>
        <p:nvPicPr>
          <p:cNvPr id="21" name="Picture 20">
            <a:extLst>
              <a:ext uri="{FF2B5EF4-FFF2-40B4-BE49-F238E27FC236}">
                <a16:creationId xmlns:a16="http://schemas.microsoft.com/office/drawing/2014/main" id="{2E8FDABE-7228-F24B-A71E-1004A3C31A54}"/>
              </a:ext>
            </a:extLst>
          </p:cNvPr>
          <p:cNvPicPr>
            <a:picLocks noChangeAspect="1"/>
          </p:cNvPicPr>
          <p:nvPr/>
        </p:nvPicPr>
        <p:blipFill>
          <a:blip r:embed="rId4"/>
          <a:stretch>
            <a:fillRect/>
          </a:stretch>
        </p:blipFill>
        <p:spPr>
          <a:xfrm>
            <a:off x="9283033" y="1083429"/>
            <a:ext cx="1699294" cy="2012154"/>
          </a:xfrm>
          <a:prstGeom prst="rect">
            <a:avLst/>
          </a:prstGeom>
        </p:spPr>
      </p:pic>
      <p:sp>
        <p:nvSpPr>
          <p:cNvPr id="22" name="TextBox 21">
            <a:extLst>
              <a:ext uri="{FF2B5EF4-FFF2-40B4-BE49-F238E27FC236}">
                <a16:creationId xmlns:a16="http://schemas.microsoft.com/office/drawing/2014/main" id="{A6203323-680A-4E43-88C9-5887EB3DE002}"/>
              </a:ext>
            </a:extLst>
          </p:cNvPr>
          <p:cNvSpPr txBox="1"/>
          <p:nvPr/>
        </p:nvSpPr>
        <p:spPr>
          <a:xfrm>
            <a:off x="8844916" y="3101012"/>
            <a:ext cx="2572728" cy="738664"/>
          </a:xfrm>
          <a:prstGeom prst="rect">
            <a:avLst/>
          </a:prstGeom>
          <a:noFill/>
        </p:spPr>
        <p:txBody>
          <a:bodyPr wrap="square" rtlCol="0">
            <a:spAutoFit/>
          </a:bodyPr>
          <a:lstStyle/>
          <a:p>
            <a:pPr algn="ctr"/>
            <a:r>
              <a:rPr lang="en-US" b="1">
                <a:latin typeface="Avenir Book" panose="02000503020000020003" pitchFamily="2" charset="0"/>
              </a:rPr>
              <a:t>Dr. Mohamed Jalloh </a:t>
            </a:r>
            <a:endParaRPr lang="en-US" sz="1200" b="1">
              <a:latin typeface="Avenir Book" panose="02000503020000020003" pitchFamily="2" charset="0"/>
            </a:endParaRPr>
          </a:p>
          <a:p>
            <a:pPr algn="ctr"/>
            <a:r>
              <a:rPr lang="en-US" sz="1200">
                <a:latin typeface="Avenir Book" panose="02000503020000020003" pitchFamily="2" charset="0"/>
              </a:rPr>
              <a:t>Hôpital Général Idrissa Pouye, </a:t>
            </a:r>
            <a:br>
              <a:rPr lang="en-US" sz="1200">
                <a:latin typeface="Avenir Book" panose="02000503020000020003" pitchFamily="2" charset="0"/>
              </a:rPr>
            </a:br>
            <a:r>
              <a:rPr lang="en-US" sz="1200">
                <a:latin typeface="Avenir Book" panose="02000503020000020003" pitchFamily="2" charset="0"/>
              </a:rPr>
              <a:t>Dakar, Senegal.</a:t>
            </a:r>
          </a:p>
        </p:txBody>
      </p:sp>
      <p:sp>
        <p:nvSpPr>
          <p:cNvPr id="2" name="TextBox 1">
            <a:extLst>
              <a:ext uri="{FF2B5EF4-FFF2-40B4-BE49-F238E27FC236}">
                <a16:creationId xmlns:a16="http://schemas.microsoft.com/office/drawing/2014/main" id="{FF8AF230-7FC8-914F-B048-8C01D3EA2C1E}"/>
              </a:ext>
            </a:extLst>
          </p:cNvPr>
          <p:cNvSpPr txBox="1"/>
          <p:nvPr/>
        </p:nvSpPr>
        <p:spPr>
          <a:xfrm>
            <a:off x="1" y="252987"/>
            <a:ext cx="12191999" cy="584775"/>
          </a:xfrm>
          <a:prstGeom prst="rect">
            <a:avLst/>
          </a:prstGeom>
          <a:noFill/>
        </p:spPr>
        <p:txBody>
          <a:bodyPr wrap="square" rtlCol="0">
            <a:spAutoFit/>
          </a:bodyPr>
          <a:lstStyle/>
          <a:p>
            <a:pPr algn="ctr" fontAlgn="base"/>
            <a:r>
              <a:rPr lang="en-US" sz="3200" b="1" dirty="0">
                <a:solidFill>
                  <a:srgbClr val="92D050"/>
                </a:solidFill>
                <a:latin typeface="Avenir Book" panose="02000503020000020003" pitchFamily="2" charset="0"/>
              </a:rPr>
              <a:t>Leadership</a:t>
            </a:r>
            <a:endParaRPr lang="en-US" sz="3200" dirty="0">
              <a:solidFill>
                <a:srgbClr val="92D050"/>
              </a:solidFill>
              <a:latin typeface="Avenir Book" panose="02000503020000020003" pitchFamily="2" charset="0"/>
            </a:endParaRPr>
          </a:p>
        </p:txBody>
      </p:sp>
      <p:pic>
        <p:nvPicPr>
          <p:cNvPr id="10" name="Picture 9">
            <a:extLst>
              <a:ext uri="{FF2B5EF4-FFF2-40B4-BE49-F238E27FC236}">
                <a16:creationId xmlns:a16="http://schemas.microsoft.com/office/drawing/2014/main" id="{CAE03137-7C60-5E63-99F8-3F623667AF69}"/>
              </a:ext>
            </a:extLst>
          </p:cNvPr>
          <p:cNvPicPr>
            <a:picLocks noChangeAspect="1"/>
          </p:cNvPicPr>
          <p:nvPr/>
        </p:nvPicPr>
        <p:blipFill>
          <a:blip r:embed="rId5"/>
          <a:stretch>
            <a:fillRect/>
          </a:stretch>
        </p:blipFill>
        <p:spPr>
          <a:xfrm>
            <a:off x="581891" y="3758590"/>
            <a:ext cx="1882597" cy="2400312"/>
          </a:xfrm>
          <a:prstGeom prst="rect">
            <a:avLst/>
          </a:prstGeom>
        </p:spPr>
      </p:pic>
      <p:pic>
        <p:nvPicPr>
          <p:cNvPr id="11" name="Picture 10" descr="A person smiling for the camera&#10;&#10;Description automatically generated with low confidence">
            <a:extLst>
              <a:ext uri="{FF2B5EF4-FFF2-40B4-BE49-F238E27FC236}">
                <a16:creationId xmlns:a16="http://schemas.microsoft.com/office/drawing/2014/main" id="{620A868E-5AC3-8820-E4FD-388C96A7F85F}"/>
              </a:ext>
            </a:extLst>
          </p:cNvPr>
          <p:cNvPicPr>
            <a:picLocks noChangeAspect="1"/>
          </p:cNvPicPr>
          <p:nvPr/>
        </p:nvPicPr>
        <p:blipFill>
          <a:blip r:embed="rId6"/>
          <a:stretch>
            <a:fillRect/>
          </a:stretch>
        </p:blipFill>
        <p:spPr>
          <a:xfrm>
            <a:off x="3307839" y="3833783"/>
            <a:ext cx="1763095" cy="2350794"/>
          </a:xfrm>
          <a:prstGeom prst="rect">
            <a:avLst/>
          </a:prstGeom>
        </p:spPr>
      </p:pic>
      <p:pic>
        <p:nvPicPr>
          <p:cNvPr id="15" name="Picture 14" descr="A picture containing person, wall&#10;&#10;Description automatically generated">
            <a:extLst>
              <a:ext uri="{FF2B5EF4-FFF2-40B4-BE49-F238E27FC236}">
                <a16:creationId xmlns:a16="http://schemas.microsoft.com/office/drawing/2014/main" id="{661E1059-4E82-46AB-662D-1FC7CAC8B974}"/>
              </a:ext>
            </a:extLst>
          </p:cNvPr>
          <p:cNvPicPr>
            <a:picLocks noChangeAspect="1"/>
          </p:cNvPicPr>
          <p:nvPr/>
        </p:nvPicPr>
        <p:blipFill>
          <a:blip r:embed="rId7"/>
          <a:stretch>
            <a:fillRect/>
          </a:stretch>
        </p:blipFill>
        <p:spPr>
          <a:xfrm>
            <a:off x="5862761" y="3803724"/>
            <a:ext cx="1779257" cy="2310044"/>
          </a:xfrm>
          <a:prstGeom prst="rect">
            <a:avLst/>
          </a:prstGeom>
        </p:spPr>
      </p:pic>
      <p:pic>
        <p:nvPicPr>
          <p:cNvPr id="17" name="Picture 16" descr="A picture containing person, glasses&#10;&#10;Description automatically generated">
            <a:extLst>
              <a:ext uri="{FF2B5EF4-FFF2-40B4-BE49-F238E27FC236}">
                <a16:creationId xmlns:a16="http://schemas.microsoft.com/office/drawing/2014/main" id="{0DC17645-AB47-5919-0C14-7986DF297658}"/>
              </a:ext>
            </a:extLst>
          </p:cNvPr>
          <p:cNvPicPr>
            <a:picLocks noChangeAspect="1"/>
          </p:cNvPicPr>
          <p:nvPr/>
        </p:nvPicPr>
        <p:blipFill>
          <a:blip r:embed="rId8"/>
          <a:stretch>
            <a:fillRect/>
          </a:stretch>
        </p:blipFill>
        <p:spPr>
          <a:xfrm>
            <a:off x="8046093" y="3784114"/>
            <a:ext cx="1846498" cy="2350794"/>
          </a:xfrm>
          <a:prstGeom prst="rect">
            <a:avLst/>
          </a:prstGeom>
        </p:spPr>
      </p:pic>
      <p:pic>
        <p:nvPicPr>
          <p:cNvPr id="19" name="Picture 18" descr="A person taking a selfie&#10;&#10;Description automatically generated">
            <a:extLst>
              <a:ext uri="{FF2B5EF4-FFF2-40B4-BE49-F238E27FC236}">
                <a16:creationId xmlns:a16="http://schemas.microsoft.com/office/drawing/2014/main" id="{51429B77-44DA-9962-2AF0-632A4AFF7CD3}"/>
              </a:ext>
            </a:extLst>
          </p:cNvPr>
          <p:cNvPicPr>
            <a:picLocks noChangeAspect="1"/>
          </p:cNvPicPr>
          <p:nvPr/>
        </p:nvPicPr>
        <p:blipFill>
          <a:blip r:embed="rId9"/>
          <a:stretch>
            <a:fillRect/>
          </a:stretch>
        </p:blipFill>
        <p:spPr>
          <a:xfrm>
            <a:off x="10140522" y="3770512"/>
            <a:ext cx="1889184" cy="2350794"/>
          </a:xfrm>
          <a:prstGeom prst="rect">
            <a:avLst/>
          </a:prstGeom>
        </p:spPr>
      </p:pic>
      <p:sp>
        <p:nvSpPr>
          <p:cNvPr id="20" name="TextBox 19">
            <a:extLst>
              <a:ext uri="{FF2B5EF4-FFF2-40B4-BE49-F238E27FC236}">
                <a16:creationId xmlns:a16="http://schemas.microsoft.com/office/drawing/2014/main" id="{7776D85B-DD7F-14FC-CF23-DFE36648C047}"/>
              </a:ext>
            </a:extLst>
          </p:cNvPr>
          <p:cNvSpPr txBox="1"/>
          <p:nvPr/>
        </p:nvSpPr>
        <p:spPr>
          <a:xfrm>
            <a:off x="347292" y="6134908"/>
            <a:ext cx="2184771" cy="553998"/>
          </a:xfrm>
          <a:prstGeom prst="rect">
            <a:avLst/>
          </a:prstGeom>
          <a:noFill/>
        </p:spPr>
        <p:txBody>
          <a:bodyPr wrap="square" rtlCol="0">
            <a:spAutoFit/>
          </a:bodyPr>
          <a:lstStyle/>
          <a:p>
            <a:pPr algn="ctr"/>
            <a:r>
              <a:rPr lang="en-US" b="1">
                <a:latin typeface="Avenir Book" panose="02000503020000020003" pitchFamily="2" charset="0"/>
              </a:rPr>
              <a:t>Emeka Odiaka </a:t>
            </a:r>
            <a:endParaRPr lang="en-US" sz="1200" b="1">
              <a:latin typeface="Avenir Book" panose="02000503020000020003" pitchFamily="2" charset="0"/>
            </a:endParaRPr>
          </a:p>
          <a:p>
            <a:pPr algn="ctr"/>
            <a:r>
              <a:rPr lang="en-US" sz="1200">
                <a:latin typeface="Avenir Book" panose="02000503020000020003" pitchFamily="2" charset="0"/>
              </a:rPr>
              <a:t>Consultant</a:t>
            </a:r>
          </a:p>
        </p:txBody>
      </p:sp>
      <p:sp>
        <p:nvSpPr>
          <p:cNvPr id="23" name="TextBox 22">
            <a:extLst>
              <a:ext uri="{FF2B5EF4-FFF2-40B4-BE49-F238E27FC236}">
                <a16:creationId xmlns:a16="http://schemas.microsoft.com/office/drawing/2014/main" id="{0E43213C-6B9B-E813-8807-064AFFBC88EC}"/>
              </a:ext>
            </a:extLst>
          </p:cNvPr>
          <p:cNvSpPr txBox="1"/>
          <p:nvPr/>
        </p:nvSpPr>
        <p:spPr>
          <a:xfrm>
            <a:off x="3055920" y="6182610"/>
            <a:ext cx="2342785" cy="553998"/>
          </a:xfrm>
          <a:prstGeom prst="rect">
            <a:avLst/>
          </a:prstGeom>
          <a:noFill/>
        </p:spPr>
        <p:txBody>
          <a:bodyPr wrap="square" rtlCol="0">
            <a:spAutoFit/>
          </a:bodyPr>
          <a:lstStyle/>
          <a:p>
            <a:pPr algn="ctr"/>
            <a:r>
              <a:rPr lang="en-US" b="1">
                <a:latin typeface="Avenir Book" panose="02000503020000020003" pitchFamily="2" charset="0"/>
              </a:rPr>
              <a:t>Caroline Andrews</a:t>
            </a:r>
            <a:endParaRPr lang="en-US" sz="1200" b="1">
              <a:latin typeface="Avenir Book" panose="02000503020000020003" pitchFamily="2" charset="0"/>
            </a:endParaRPr>
          </a:p>
          <a:p>
            <a:pPr algn="ctr"/>
            <a:r>
              <a:rPr lang="en-US" sz="1200">
                <a:latin typeface="Avenir Book" panose="02000503020000020003" pitchFamily="2" charset="0"/>
              </a:rPr>
              <a:t>DFCI, Boston</a:t>
            </a:r>
          </a:p>
        </p:txBody>
      </p:sp>
      <p:sp>
        <p:nvSpPr>
          <p:cNvPr id="24" name="TextBox 23">
            <a:extLst>
              <a:ext uri="{FF2B5EF4-FFF2-40B4-BE49-F238E27FC236}">
                <a16:creationId xmlns:a16="http://schemas.microsoft.com/office/drawing/2014/main" id="{DAF56DC2-D959-D3A8-1DD0-DB8A847E7851}"/>
              </a:ext>
            </a:extLst>
          </p:cNvPr>
          <p:cNvSpPr txBox="1"/>
          <p:nvPr/>
        </p:nvSpPr>
        <p:spPr>
          <a:xfrm>
            <a:off x="5439647" y="6113768"/>
            <a:ext cx="2342785" cy="553998"/>
          </a:xfrm>
          <a:prstGeom prst="rect">
            <a:avLst/>
          </a:prstGeom>
          <a:noFill/>
        </p:spPr>
        <p:txBody>
          <a:bodyPr wrap="square" rtlCol="0">
            <a:spAutoFit/>
          </a:bodyPr>
          <a:lstStyle/>
          <a:p>
            <a:pPr algn="ctr"/>
            <a:r>
              <a:rPr lang="en-US" b="1">
                <a:latin typeface="Avenir Book" panose="02000503020000020003" pitchFamily="2" charset="0"/>
              </a:rPr>
              <a:t>Deb Cote</a:t>
            </a:r>
            <a:endParaRPr lang="en-US" sz="1200" b="1">
              <a:latin typeface="Avenir Book" panose="02000503020000020003" pitchFamily="2" charset="0"/>
            </a:endParaRPr>
          </a:p>
          <a:p>
            <a:pPr algn="ctr"/>
            <a:r>
              <a:rPr lang="en-US" sz="1200">
                <a:latin typeface="Avenir Book" panose="02000503020000020003" pitchFamily="2" charset="0"/>
              </a:rPr>
              <a:t>DFCI, Boston</a:t>
            </a:r>
          </a:p>
        </p:txBody>
      </p:sp>
      <p:sp>
        <p:nvSpPr>
          <p:cNvPr id="25" name="TextBox 24">
            <a:extLst>
              <a:ext uri="{FF2B5EF4-FFF2-40B4-BE49-F238E27FC236}">
                <a16:creationId xmlns:a16="http://schemas.microsoft.com/office/drawing/2014/main" id="{F27DBA76-7300-4813-29A4-667E990912BC}"/>
              </a:ext>
            </a:extLst>
          </p:cNvPr>
          <p:cNvSpPr txBox="1"/>
          <p:nvPr/>
        </p:nvSpPr>
        <p:spPr>
          <a:xfrm>
            <a:off x="7823373" y="6141257"/>
            <a:ext cx="2160886" cy="553998"/>
          </a:xfrm>
          <a:prstGeom prst="rect">
            <a:avLst/>
          </a:prstGeom>
          <a:noFill/>
        </p:spPr>
        <p:txBody>
          <a:bodyPr wrap="square" rtlCol="0">
            <a:spAutoFit/>
          </a:bodyPr>
          <a:lstStyle/>
          <a:p>
            <a:pPr algn="ctr"/>
            <a:r>
              <a:rPr lang="en-US" b="1">
                <a:latin typeface="Avenir Book" panose="02000503020000020003" pitchFamily="2" charset="0"/>
              </a:rPr>
              <a:t>Janet Dougherty</a:t>
            </a:r>
            <a:endParaRPr lang="en-US" sz="1200" b="1">
              <a:latin typeface="Avenir Book" panose="02000503020000020003" pitchFamily="2" charset="0"/>
            </a:endParaRPr>
          </a:p>
          <a:p>
            <a:pPr algn="ctr"/>
            <a:r>
              <a:rPr lang="en-US" sz="1200">
                <a:latin typeface="Avenir Book" panose="02000503020000020003" pitchFamily="2" charset="0"/>
              </a:rPr>
              <a:t>DFCI, Boston</a:t>
            </a:r>
          </a:p>
        </p:txBody>
      </p:sp>
      <p:sp>
        <p:nvSpPr>
          <p:cNvPr id="26" name="TextBox 25">
            <a:extLst>
              <a:ext uri="{FF2B5EF4-FFF2-40B4-BE49-F238E27FC236}">
                <a16:creationId xmlns:a16="http://schemas.microsoft.com/office/drawing/2014/main" id="{C97CBAD5-F052-67B8-C280-CE97DCDF8377}"/>
              </a:ext>
            </a:extLst>
          </p:cNvPr>
          <p:cNvSpPr txBox="1"/>
          <p:nvPr/>
        </p:nvSpPr>
        <p:spPr>
          <a:xfrm>
            <a:off x="9992238" y="6142549"/>
            <a:ext cx="2160886" cy="553998"/>
          </a:xfrm>
          <a:prstGeom prst="rect">
            <a:avLst/>
          </a:prstGeom>
          <a:noFill/>
        </p:spPr>
        <p:txBody>
          <a:bodyPr wrap="square" rtlCol="0">
            <a:spAutoFit/>
          </a:bodyPr>
          <a:lstStyle/>
          <a:p>
            <a:pPr algn="ctr"/>
            <a:r>
              <a:rPr lang="en-US" b="1">
                <a:latin typeface="Avenir Book" panose="02000503020000020003" pitchFamily="2" charset="0"/>
              </a:rPr>
              <a:t>David Pesta</a:t>
            </a:r>
            <a:endParaRPr lang="en-US" sz="1200" b="1">
              <a:latin typeface="Avenir Book" panose="02000503020000020003" pitchFamily="2" charset="0"/>
            </a:endParaRPr>
          </a:p>
          <a:p>
            <a:pPr algn="ctr"/>
            <a:r>
              <a:rPr lang="en-US" sz="1200">
                <a:latin typeface="Avenir Book" panose="02000503020000020003" pitchFamily="2" charset="0"/>
              </a:rPr>
              <a:t>DFCI, Boston</a:t>
            </a:r>
          </a:p>
        </p:txBody>
      </p:sp>
      <p:pic>
        <p:nvPicPr>
          <p:cNvPr id="6" name="Picture 5" descr="A person wearing glasses and a suit&#10;&#10;Description automatically generated with low confidence">
            <a:extLst>
              <a:ext uri="{FF2B5EF4-FFF2-40B4-BE49-F238E27FC236}">
                <a16:creationId xmlns:a16="http://schemas.microsoft.com/office/drawing/2014/main" id="{8A27B8D4-4051-D519-7F96-2349918A7D96}"/>
              </a:ext>
            </a:extLst>
          </p:cNvPr>
          <p:cNvPicPr>
            <a:picLocks noChangeAspect="1"/>
          </p:cNvPicPr>
          <p:nvPr/>
        </p:nvPicPr>
        <p:blipFill>
          <a:blip r:embed="rId10"/>
          <a:stretch>
            <a:fillRect/>
          </a:stretch>
        </p:blipFill>
        <p:spPr>
          <a:xfrm>
            <a:off x="680800" y="1124914"/>
            <a:ext cx="1709491" cy="1909575"/>
          </a:xfrm>
          <a:prstGeom prst="rect">
            <a:avLst/>
          </a:prstGeom>
        </p:spPr>
      </p:pic>
      <p:pic>
        <p:nvPicPr>
          <p:cNvPr id="7" name="Picture 6">
            <a:extLst>
              <a:ext uri="{FF2B5EF4-FFF2-40B4-BE49-F238E27FC236}">
                <a16:creationId xmlns:a16="http://schemas.microsoft.com/office/drawing/2014/main" id="{B388F364-C601-3B71-2844-52DE031B23BD}"/>
              </a:ext>
            </a:extLst>
          </p:cNvPr>
          <p:cNvPicPr>
            <a:picLocks noChangeAspect="1"/>
          </p:cNvPicPr>
          <p:nvPr/>
        </p:nvPicPr>
        <p:blipFill>
          <a:blip r:embed="rId11"/>
          <a:stretch>
            <a:fillRect/>
          </a:stretch>
        </p:blipFill>
        <p:spPr>
          <a:xfrm>
            <a:off x="3390994" y="176122"/>
            <a:ext cx="1621498" cy="738504"/>
          </a:xfrm>
          <a:prstGeom prst="rect">
            <a:avLst/>
          </a:prstGeom>
        </p:spPr>
      </p:pic>
    </p:spTree>
    <p:extLst>
      <p:ext uri="{BB962C8B-B14F-4D97-AF65-F5344CB8AC3E}">
        <p14:creationId xmlns:p14="http://schemas.microsoft.com/office/powerpoint/2010/main" val="22787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outdoor&#10;&#10;Description automatically generated">
            <a:extLst>
              <a:ext uri="{FF2B5EF4-FFF2-40B4-BE49-F238E27FC236}">
                <a16:creationId xmlns:a16="http://schemas.microsoft.com/office/drawing/2014/main" id="{34C8D872-A7EE-B11F-C2A0-E1B6370AEE71}"/>
              </a:ext>
            </a:extLst>
          </p:cNvPr>
          <p:cNvPicPr>
            <a:picLocks noChangeAspect="1"/>
          </p:cNvPicPr>
          <p:nvPr/>
        </p:nvPicPr>
        <p:blipFill>
          <a:blip r:embed="rId2"/>
          <a:stretch>
            <a:fillRect/>
          </a:stretch>
        </p:blipFill>
        <p:spPr>
          <a:xfrm>
            <a:off x="6713492" y="949348"/>
            <a:ext cx="1482546" cy="1340708"/>
          </a:xfrm>
          <a:prstGeom prst="rect">
            <a:avLst/>
          </a:prstGeom>
        </p:spPr>
      </p:pic>
      <p:pic>
        <p:nvPicPr>
          <p:cNvPr id="28" name="Picture 27" descr="A person wearing glasses&#10;&#10;Description automatically generated with low confidence">
            <a:extLst>
              <a:ext uri="{FF2B5EF4-FFF2-40B4-BE49-F238E27FC236}">
                <a16:creationId xmlns:a16="http://schemas.microsoft.com/office/drawing/2014/main" id="{F52D8705-CDA9-61AE-61D5-DA7B7F041AD0}"/>
              </a:ext>
            </a:extLst>
          </p:cNvPr>
          <p:cNvPicPr>
            <a:picLocks noChangeAspect="1"/>
          </p:cNvPicPr>
          <p:nvPr/>
        </p:nvPicPr>
        <p:blipFill>
          <a:blip r:embed="rId3"/>
          <a:stretch>
            <a:fillRect/>
          </a:stretch>
        </p:blipFill>
        <p:spPr>
          <a:xfrm>
            <a:off x="8234013" y="1518394"/>
            <a:ext cx="1479169" cy="1437437"/>
          </a:xfrm>
          <a:prstGeom prst="rect">
            <a:avLst/>
          </a:prstGeom>
        </p:spPr>
      </p:pic>
      <p:pic>
        <p:nvPicPr>
          <p:cNvPr id="30" name="Picture 29" descr="A person wearing a white shirt and a tie&#10;&#10;Description automatically generated with low confidence">
            <a:extLst>
              <a:ext uri="{FF2B5EF4-FFF2-40B4-BE49-F238E27FC236}">
                <a16:creationId xmlns:a16="http://schemas.microsoft.com/office/drawing/2014/main" id="{F170CA82-0F48-BBB4-3551-CA3FA139392E}"/>
              </a:ext>
            </a:extLst>
          </p:cNvPr>
          <p:cNvPicPr>
            <a:picLocks noChangeAspect="1"/>
          </p:cNvPicPr>
          <p:nvPr/>
        </p:nvPicPr>
        <p:blipFill>
          <a:blip r:embed="rId4"/>
          <a:stretch>
            <a:fillRect/>
          </a:stretch>
        </p:blipFill>
        <p:spPr>
          <a:xfrm>
            <a:off x="9713182" y="1965116"/>
            <a:ext cx="1477739" cy="1437437"/>
          </a:xfrm>
          <a:prstGeom prst="rect">
            <a:avLst/>
          </a:prstGeom>
        </p:spPr>
      </p:pic>
      <p:pic>
        <p:nvPicPr>
          <p:cNvPr id="34" name="Picture 33" descr="A picture containing person, smiling&#10;&#10;Description automatically generated">
            <a:extLst>
              <a:ext uri="{FF2B5EF4-FFF2-40B4-BE49-F238E27FC236}">
                <a16:creationId xmlns:a16="http://schemas.microsoft.com/office/drawing/2014/main" id="{C9AF6C46-E3E6-3988-860F-4E0145B33DB4}"/>
              </a:ext>
            </a:extLst>
          </p:cNvPr>
          <p:cNvPicPr>
            <a:picLocks noChangeAspect="1"/>
          </p:cNvPicPr>
          <p:nvPr/>
        </p:nvPicPr>
        <p:blipFill>
          <a:blip r:embed="rId5"/>
          <a:stretch>
            <a:fillRect/>
          </a:stretch>
        </p:blipFill>
        <p:spPr>
          <a:xfrm>
            <a:off x="6567027" y="2743764"/>
            <a:ext cx="1794463" cy="1808482"/>
          </a:xfrm>
          <a:prstGeom prst="rect">
            <a:avLst/>
          </a:prstGeom>
        </p:spPr>
      </p:pic>
      <p:pic>
        <p:nvPicPr>
          <p:cNvPr id="36" name="Picture 35" descr="A person wearing glasses&#10;&#10;Description automatically generated">
            <a:extLst>
              <a:ext uri="{FF2B5EF4-FFF2-40B4-BE49-F238E27FC236}">
                <a16:creationId xmlns:a16="http://schemas.microsoft.com/office/drawing/2014/main" id="{49CABBB9-F7DC-BFB5-06B3-35A86F86A2E9}"/>
              </a:ext>
            </a:extLst>
          </p:cNvPr>
          <p:cNvPicPr>
            <a:picLocks noChangeAspect="1"/>
          </p:cNvPicPr>
          <p:nvPr/>
        </p:nvPicPr>
        <p:blipFill>
          <a:blip r:embed="rId6"/>
          <a:stretch>
            <a:fillRect/>
          </a:stretch>
        </p:blipFill>
        <p:spPr>
          <a:xfrm>
            <a:off x="8196038" y="3515426"/>
            <a:ext cx="1413056" cy="1598099"/>
          </a:xfrm>
          <a:prstGeom prst="rect">
            <a:avLst/>
          </a:prstGeom>
        </p:spPr>
      </p:pic>
      <p:pic>
        <p:nvPicPr>
          <p:cNvPr id="38" name="Picture 37" descr="A person smiling for the camera&#10;&#10;Description automatically generated with low confidence">
            <a:extLst>
              <a:ext uri="{FF2B5EF4-FFF2-40B4-BE49-F238E27FC236}">
                <a16:creationId xmlns:a16="http://schemas.microsoft.com/office/drawing/2014/main" id="{A9C2299E-03F2-7390-6A8A-2A0942AE5905}"/>
              </a:ext>
            </a:extLst>
          </p:cNvPr>
          <p:cNvPicPr>
            <a:picLocks noChangeAspect="1"/>
          </p:cNvPicPr>
          <p:nvPr/>
        </p:nvPicPr>
        <p:blipFill>
          <a:blip r:embed="rId7"/>
          <a:stretch>
            <a:fillRect/>
          </a:stretch>
        </p:blipFill>
        <p:spPr>
          <a:xfrm>
            <a:off x="9620669" y="4141844"/>
            <a:ext cx="1367880" cy="1670392"/>
          </a:xfrm>
          <a:prstGeom prst="rect">
            <a:avLst/>
          </a:prstGeom>
        </p:spPr>
      </p:pic>
      <p:graphicFrame>
        <p:nvGraphicFramePr>
          <p:cNvPr id="4" name="Table 3">
            <a:extLst>
              <a:ext uri="{FF2B5EF4-FFF2-40B4-BE49-F238E27FC236}">
                <a16:creationId xmlns:a16="http://schemas.microsoft.com/office/drawing/2014/main" id="{9979AD6D-8534-3C4E-D76B-36FF70AE7753}"/>
              </a:ext>
            </a:extLst>
          </p:cNvPr>
          <p:cNvGraphicFramePr>
            <a:graphicFrameLocks noGrp="1"/>
          </p:cNvGraphicFramePr>
          <p:nvPr/>
        </p:nvGraphicFramePr>
        <p:xfrm>
          <a:off x="1026446" y="949348"/>
          <a:ext cx="5729828" cy="5312557"/>
        </p:xfrm>
        <a:graphic>
          <a:graphicData uri="http://schemas.openxmlformats.org/drawingml/2006/table">
            <a:tbl>
              <a:tblPr>
                <a:tableStyleId>{5C22544A-7EE6-4342-B048-85BDC9FD1C3A}</a:tableStyleId>
              </a:tblPr>
              <a:tblGrid>
                <a:gridCol w="2880527">
                  <a:extLst>
                    <a:ext uri="{9D8B030D-6E8A-4147-A177-3AD203B41FA5}">
                      <a16:colId xmlns:a16="http://schemas.microsoft.com/office/drawing/2014/main" val="2485505498"/>
                    </a:ext>
                  </a:extLst>
                </a:gridCol>
                <a:gridCol w="2849301">
                  <a:extLst>
                    <a:ext uri="{9D8B030D-6E8A-4147-A177-3AD203B41FA5}">
                      <a16:colId xmlns:a16="http://schemas.microsoft.com/office/drawing/2014/main" val="3682525045"/>
                    </a:ext>
                  </a:extLst>
                </a:gridCol>
              </a:tblGrid>
              <a:tr h="737270">
                <a:tc>
                  <a:txBody>
                    <a:bodyPr/>
                    <a:lstStyle/>
                    <a:p>
                      <a:pPr algn="l" fontAlgn="b"/>
                      <a:r>
                        <a:rPr lang="en-US" sz="2400" u="none" strike="noStrike" err="1">
                          <a:effectLst/>
                          <a:latin typeface="Avenir Book" panose="02000503020000020003" pitchFamily="2" charset="0"/>
                          <a:cs typeface="Arial" panose="020B0604020202020204" pitchFamily="34" charset="0"/>
                        </a:rPr>
                        <a:t>Shaheen</a:t>
                      </a:r>
                      <a:r>
                        <a:rPr lang="en-US" sz="2400" u="none" strike="noStrike">
                          <a:effectLst/>
                          <a:latin typeface="Avenir Book" panose="02000503020000020003" pitchFamily="2" charset="0"/>
                          <a:cs typeface="Arial" panose="020B0604020202020204" pitchFamily="34" charset="0"/>
                        </a:rPr>
                        <a:t> Sayed</a:t>
                      </a:r>
                      <a:endParaRPr lang="en-US" sz="2400" b="0" i="0" u="none" strike="noStrike">
                        <a:solidFill>
                          <a:srgbClr val="000000"/>
                        </a:solidFill>
                        <a:effectLst/>
                        <a:latin typeface="Avenir Book" panose="02000503020000020003" pitchFamily="2" charset="0"/>
                        <a:cs typeface="Arial" panose="020B0604020202020204" pitchFamily="34" charset="0"/>
                      </a:endParaRPr>
                    </a:p>
                  </a:txBody>
                  <a:tcPr marL="9525" marR="9525" marT="9525" marB="0" anchor="b"/>
                </a:tc>
                <a:tc>
                  <a:txBody>
                    <a:bodyPr/>
                    <a:lstStyle/>
                    <a:p>
                      <a:pPr algn="l" fontAlgn="b"/>
                      <a:r>
                        <a:rPr lang="en-US" sz="2400" b="0" i="0" u="none" strike="noStrike">
                          <a:solidFill>
                            <a:srgbClr val="000000"/>
                          </a:solidFill>
                          <a:effectLst/>
                          <a:latin typeface="Avenir Book" panose="02000503020000020003" pitchFamily="2" charset="0"/>
                          <a:cs typeface="Arial" panose="020B0604020202020204" pitchFamily="34" charset="0"/>
                        </a:rPr>
                        <a:t>Nairobi, Kenya</a:t>
                      </a:r>
                    </a:p>
                  </a:txBody>
                  <a:tcPr marL="9525" marR="9525" marT="9525" marB="0" anchor="b"/>
                </a:tc>
                <a:extLst>
                  <a:ext uri="{0D108BD9-81ED-4DB2-BD59-A6C34878D82A}">
                    <a16:rowId xmlns:a16="http://schemas.microsoft.com/office/drawing/2014/main" val="1136976283"/>
                  </a:ext>
                </a:extLst>
              </a:tr>
              <a:tr h="737270">
                <a:tc>
                  <a:txBody>
                    <a:bodyPr/>
                    <a:lstStyle/>
                    <a:p>
                      <a:pPr algn="l" fontAlgn="b"/>
                      <a:r>
                        <a:rPr lang="en-US" sz="2400" u="none" strike="noStrike" err="1">
                          <a:effectLst/>
                          <a:latin typeface="Avenir Book" panose="02000503020000020003" pitchFamily="2" charset="0"/>
                          <a:cs typeface="Arial" panose="020B0604020202020204" pitchFamily="34" charset="0"/>
                        </a:rPr>
                        <a:t>Chioma</a:t>
                      </a:r>
                      <a:r>
                        <a:rPr lang="en-US" sz="2400" u="none" strike="noStrike">
                          <a:effectLst/>
                          <a:latin typeface="Avenir Book" panose="02000503020000020003" pitchFamily="2" charset="0"/>
                          <a:cs typeface="Arial" panose="020B0604020202020204" pitchFamily="34" charset="0"/>
                        </a:rPr>
                        <a:t> Asuzu</a:t>
                      </a:r>
                      <a:endParaRPr lang="en-US" sz="2400" b="0" i="0" u="none" strike="noStrike">
                        <a:solidFill>
                          <a:srgbClr val="000000"/>
                        </a:solidFill>
                        <a:effectLst/>
                        <a:latin typeface="Avenir Book" panose="02000503020000020003" pitchFamily="2" charset="0"/>
                        <a:cs typeface="Arial" panose="020B0604020202020204" pitchFamily="34" charset="0"/>
                      </a:endParaRPr>
                    </a:p>
                  </a:txBody>
                  <a:tcPr marL="9525" marR="9525" marT="9525" marB="0" anchor="b"/>
                </a:tc>
                <a:tc>
                  <a:txBody>
                    <a:bodyPr/>
                    <a:lstStyle/>
                    <a:p>
                      <a:pPr algn="l" fontAlgn="b"/>
                      <a:r>
                        <a:rPr lang="en-US" sz="2400" b="0" i="0" u="none" strike="noStrike">
                          <a:solidFill>
                            <a:srgbClr val="000000"/>
                          </a:solidFill>
                          <a:effectLst/>
                          <a:latin typeface="Avenir Book" panose="02000503020000020003" pitchFamily="2" charset="0"/>
                          <a:cs typeface="Arial" panose="020B0604020202020204" pitchFamily="34" charset="0"/>
                        </a:rPr>
                        <a:t>Ibadan, Nigeria</a:t>
                      </a:r>
                    </a:p>
                  </a:txBody>
                  <a:tcPr marL="9525" marR="9525" marT="9525" marB="0" anchor="b"/>
                </a:tc>
                <a:extLst>
                  <a:ext uri="{0D108BD9-81ED-4DB2-BD59-A6C34878D82A}">
                    <a16:rowId xmlns:a16="http://schemas.microsoft.com/office/drawing/2014/main" val="1518568855"/>
                  </a:ext>
                </a:extLst>
              </a:tr>
              <a:tr h="737270">
                <a:tc>
                  <a:txBody>
                    <a:bodyPr/>
                    <a:lstStyle/>
                    <a:p>
                      <a:pPr algn="l" fontAlgn="b"/>
                      <a:r>
                        <a:rPr lang="en-US" sz="2400" u="none" strike="noStrike">
                          <a:effectLst/>
                          <a:latin typeface="Avenir Book" panose="02000503020000020003" pitchFamily="2" charset="0"/>
                          <a:cs typeface="Arial" panose="020B0604020202020204" pitchFamily="34" charset="0"/>
                        </a:rPr>
                        <a:t>Christian </a:t>
                      </a:r>
                      <a:r>
                        <a:rPr lang="en-US" sz="2400" u="none" strike="noStrike" err="1">
                          <a:effectLst/>
                          <a:latin typeface="Avenir Book" panose="02000503020000020003" pitchFamily="2" charset="0"/>
                          <a:cs typeface="Arial" panose="020B0604020202020204" pitchFamily="34" charset="0"/>
                        </a:rPr>
                        <a:t>Ntizimira</a:t>
                      </a:r>
                      <a:endParaRPr lang="en-US" sz="2400" b="0" i="0" u="none" strike="noStrike">
                        <a:solidFill>
                          <a:srgbClr val="000000"/>
                        </a:solidFill>
                        <a:effectLst/>
                        <a:latin typeface="Avenir Book" panose="02000503020000020003" pitchFamily="2" charset="0"/>
                        <a:cs typeface="Arial" panose="020B0604020202020204" pitchFamily="34" charset="0"/>
                      </a:endParaRPr>
                    </a:p>
                  </a:txBody>
                  <a:tcPr marL="9525" marR="9525" marT="9525" marB="0" anchor="b"/>
                </a:tc>
                <a:tc>
                  <a:txBody>
                    <a:bodyPr/>
                    <a:lstStyle/>
                    <a:p>
                      <a:pPr algn="l" fontAlgn="b"/>
                      <a:r>
                        <a:rPr lang="en-US" sz="2400" b="0" i="0" u="none" strike="noStrike">
                          <a:solidFill>
                            <a:srgbClr val="000000"/>
                          </a:solidFill>
                          <a:effectLst/>
                          <a:latin typeface="Avenir Book" panose="02000503020000020003" pitchFamily="2" charset="0"/>
                          <a:cs typeface="Arial" panose="020B0604020202020204" pitchFamily="34" charset="0"/>
                        </a:rPr>
                        <a:t>Kigali, Rwanda</a:t>
                      </a:r>
                    </a:p>
                  </a:txBody>
                  <a:tcPr marL="9525" marR="9525" marT="9525" marB="0" anchor="b"/>
                </a:tc>
                <a:extLst>
                  <a:ext uri="{0D108BD9-81ED-4DB2-BD59-A6C34878D82A}">
                    <a16:rowId xmlns:a16="http://schemas.microsoft.com/office/drawing/2014/main" val="3840159524"/>
                  </a:ext>
                </a:extLst>
              </a:tr>
              <a:tr h="737270">
                <a:tc>
                  <a:txBody>
                    <a:bodyPr/>
                    <a:lstStyle/>
                    <a:p>
                      <a:pPr algn="l" fontAlgn="b"/>
                      <a:r>
                        <a:rPr lang="en-US" sz="2400" u="none" strike="noStrike">
                          <a:effectLst/>
                          <a:latin typeface="Avenir Book" panose="02000503020000020003" pitchFamily="2" charset="0"/>
                          <a:cs typeface="Arial" panose="020B0604020202020204" pitchFamily="34" charset="0"/>
                        </a:rPr>
                        <a:t>Michael </a:t>
                      </a:r>
                      <a:r>
                        <a:rPr lang="en-US" sz="2400" u="none" strike="noStrike" err="1">
                          <a:effectLst/>
                          <a:latin typeface="Avenir Book" panose="02000503020000020003" pitchFamily="2" charset="0"/>
                          <a:cs typeface="Arial" panose="020B0604020202020204" pitchFamily="34" charset="0"/>
                        </a:rPr>
                        <a:t>Mwachiro</a:t>
                      </a:r>
                      <a:endParaRPr lang="en-US" sz="2400" b="0" i="0" u="none" strike="noStrike">
                        <a:solidFill>
                          <a:srgbClr val="000000"/>
                        </a:solidFill>
                        <a:effectLst/>
                        <a:latin typeface="Avenir Book" panose="02000503020000020003" pitchFamily="2" charset="0"/>
                        <a:cs typeface="Arial" panose="020B0604020202020204" pitchFamily="34" charset="0"/>
                      </a:endParaRPr>
                    </a:p>
                  </a:txBody>
                  <a:tcPr marL="9525" marR="9525" marT="9525" marB="0" anchor="b"/>
                </a:tc>
                <a:tc>
                  <a:txBody>
                    <a:bodyPr/>
                    <a:lstStyle/>
                    <a:p>
                      <a:pPr algn="l" fontAlgn="b"/>
                      <a:r>
                        <a:rPr lang="en-US" sz="2400" b="0" i="0" u="none" strike="noStrike" err="1">
                          <a:solidFill>
                            <a:srgbClr val="000000"/>
                          </a:solidFill>
                          <a:effectLst/>
                          <a:latin typeface="Avenir Book" panose="02000503020000020003" pitchFamily="2" charset="0"/>
                          <a:cs typeface="Arial" panose="020B0604020202020204" pitchFamily="34" charset="0"/>
                        </a:rPr>
                        <a:t>Bomet</a:t>
                      </a:r>
                      <a:r>
                        <a:rPr lang="en-US" sz="2400" b="0" i="0" u="none" strike="noStrike">
                          <a:solidFill>
                            <a:srgbClr val="000000"/>
                          </a:solidFill>
                          <a:effectLst/>
                          <a:latin typeface="Avenir Book" panose="02000503020000020003" pitchFamily="2" charset="0"/>
                          <a:cs typeface="Arial" panose="020B0604020202020204" pitchFamily="34" charset="0"/>
                        </a:rPr>
                        <a:t>, Kenya</a:t>
                      </a:r>
                    </a:p>
                  </a:txBody>
                  <a:tcPr marL="9525" marR="9525" marT="9525" marB="0" anchor="b"/>
                </a:tc>
                <a:extLst>
                  <a:ext uri="{0D108BD9-81ED-4DB2-BD59-A6C34878D82A}">
                    <a16:rowId xmlns:a16="http://schemas.microsoft.com/office/drawing/2014/main" val="295726349"/>
                  </a:ext>
                </a:extLst>
              </a:tr>
              <a:tr h="737270">
                <a:tc>
                  <a:txBody>
                    <a:bodyPr/>
                    <a:lstStyle/>
                    <a:p>
                      <a:pPr algn="l" fontAlgn="b"/>
                      <a:r>
                        <a:rPr lang="en-US" sz="2400" u="none" strike="noStrike">
                          <a:effectLst/>
                          <a:latin typeface="Avenir Book" panose="02000503020000020003" pitchFamily="2" charset="0"/>
                          <a:cs typeface="Arial" panose="020B0604020202020204" pitchFamily="34" charset="0"/>
                        </a:rPr>
                        <a:t>Isaac </a:t>
                      </a:r>
                      <a:r>
                        <a:rPr lang="en-US" sz="2400" u="none" strike="noStrike" err="1">
                          <a:effectLst/>
                          <a:latin typeface="Avenir Book" panose="02000503020000020003" pitchFamily="2" charset="0"/>
                          <a:cs typeface="Arial" panose="020B0604020202020204" pitchFamily="34" charset="0"/>
                        </a:rPr>
                        <a:t>Adewole</a:t>
                      </a:r>
                      <a:endParaRPr lang="en-US" sz="2400" b="0" i="0" u="none" strike="noStrike">
                        <a:solidFill>
                          <a:srgbClr val="000000"/>
                        </a:solidFill>
                        <a:effectLst/>
                        <a:latin typeface="Avenir Book" panose="02000503020000020003" pitchFamily="2" charset="0"/>
                        <a:cs typeface="Arial" panose="020B0604020202020204" pitchFamily="34" charset="0"/>
                      </a:endParaRPr>
                    </a:p>
                  </a:txBody>
                  <a:tcPr marL="9525" marR="9525" marT="9525" marB="0" anchor="b"/>
                </a:tc>
                <a:tc>
                  <a:txBody>
                    <a:bodyPr/>
                    <a:lstStyle/>
                    <a:p>
                      <a:pPr algn="l" fontAlgn="b"/>
                      <a:r>
                        <a:rPr lang="en-US" sz="2400" b="0" i="0" u="none" strike="noStrike">
                          <a:solidFill>
                            <a:srgbClr val="000000"/>
                          </a:solidFill>
                          <a:effectLst/>
                          <a:latin typeface="Avenir Book" panose="02000503020000020003" pitchFamily="2" charset="0"/>
                          <a:cs typeface="Arial" panose="020B0604020202020204" pitchFamily="34" charset="0"/>
                        </a:rPr>
                        <a:t>Ibadan, Nigeria</a:t>
                      </a:r>
                    </a:p>
                  </a:txBody>
                  <a:tcPr marL="9525" marR="9525" marT="9525" marB="0" anchor="b"/>
                </a:tc>
                <a:extLst>
                  <a:ext uri="{0D108BD9-81ED-4DB2-BD59-A6C34878D82A}">
                    <a16:rowId xmlns:a16="http://schemas.microsoft.com/office/drawing/2014/main" val="1476271441"/>
                  </a:ext>
                </a:extLst>
              </a:tr>
              <a:tr h="737270">
                <a:tc>
                  <a:txBody>
                    <a:bodyPr/>
                    <a:lstStyle/>
                    <a:p>
                      <a:pPr algn="l" fontAlgn="b"/>
                      <a:r>
                        <a:rPr lang="en-US" sz="2400" u="none" strike="noStrike">
                          <a:effectLst/>
                          <a:latin typeface="Avenir Book" panose="02000503020000020003" pitchFamily="2" charset="0"/>
                          <a:cs typeface="Arial" panose="020B0604020202020204" pitchFamily="34" charset="0"/>
                        </a:rPr>
                        <a:t>Verna Vanderpuye</a:t>
                      </a:r>
                      <a:endParaRPr lang="en-US" sz="2400" b="0" i="0" u="none" strike="noStrike">
                        <a:solidFill>
                          <a:srgbClr val="000000"/>
                        </a:solidFill>
                        <a:effectLst/>
                        <a:latin typeface="Avenir Book" panose="02000503020000020003" pitchFamily="2" charset="0"/>
                        <a:cs typeface="Arial" panose="020B0604020202020204" pitchFamily="34" charset="0"/>
                      </a:endParaRPr>
                    </a:p>
                  </a:txBody>
                  <a:tcPr marL="9525" marR="9525" marT="9525" marB="0" anchor="b"/>
                </a:tc>
                <a:tc>
                  <a:txBody>
                    <a:bodyPr/>
                    <a:lstStyle/>
                    <a:p>
                      <a:pPr algn="l" fontAlgn="b"/>
                      <a:r>
                        <a:rPr lang="en-US" sz="2400" b="0" i="0" u="none" strike="noStrike">
                          <a:solidFill>
                            <a:srgbClr val="000000"/>
                          </a:solidFill>
                          <a:effectLst/>
                          <a:latin typeface="Avenir Book" panose="02000503020000020003" pitchFamily="2" charset="0"/>
                          <a:cs typeface="Arial" panose="020B0604020202020204" pitchFamily="34" charset="0"/>
                        </a:rPr>
                        <a:t>Accra, Ghana</a:t>
                      </a:r>
                    </a:p>
                  </a:txBody>
                  <a:tcPr marL="9525" marR="9525" marT="9525" marB="0" anchor="b"/>
                </a:tc>
                <a:extLst>
                  <a:ext uri="{0D108BD9-81ED-4DB2-BD59-A6C34878D82A}">
                    <a16:rowId xmlns:a16="http://schemas.microsoft.com/office/drawing/2014/main" val="2053260204"/>
                  </a:ext>
                </a:extLst>
              </a:tr>
              <a:tr h="888937">
                <a:tc>
                  <a:txBody>
                    <a:bodyPr/>
                    <a:lstStyle/>
                    <a:p>
                      <a:pPr algn="l" fontAlgn="b"/>
                      <a:r>
                        <a:rPr lang="en-US" sz="2400" b="0" i="0" u="none" strike="noStrike">
                          <a:solidFill>
                            <a:srgbClr val="000000"/>
                          </a:solidFill>
                          <a:effectLst/>
                          <a:latin typeface="Avenir Book" panose="02000503020000020003" pitchFamily="2" charset="0"/>
                          <a:cs typeface="Arial" panose="020B0604020202020204" pitchFamily="34" charset="0"/>
                        </a:rPr>
                        <a:t>Hannah </a:t>
                      </a:r>
                      <a:r>
                        <a:rPr lang="en-US" sz="2400" b="0" i="0" u="none" strike="noStrike" err="1">
                          <a:solidFill>
                            <a:srgbClr val="000000"/>
                          </a:solidFill>
                          <a:effectLst/>
                          <a:latin typeface="Avenir Book" panose="02000503020000020003" pitchFamily="2" charset="0"/>
                          <a:cs typeface="Arial" panose="020B0604020202020204" pitchFamily="34" charset="0"/>
                        </a:rPr>
                        <a:t>Ayettey</a:t>
                      </a:r>
                      <a:r>
                        <a:rPr lang="en-US" sz="2400" b="0" i="0" u="none" strike="noStrike">
                          <a:solidFill>
                            <a:srgbClr val="000000"/>
                          </a:solidFill>
                          <a:effectLst/>
                          <a:latin typeface="Avenir Book" panose="02000503020000020003" pitchFamily="2" charset="0"/>
                          <a:cs typeface="Arial" panose="020B0604020202020204" pitchFamily="34" charset="0"/>
                        </a:rPr>
                        <a:t> </a:t>
                      </a:r>
                      <a:r>
                        <a:rPr lang="en-US" sz="2400" b="0" i="0" u="none" strike="noStrike" err="1">
                          <a:solidFill>
                            <a:srgbClr val="000000"/>
                          </a:solidFill>
                          <a:effectLst/>
                          <a:latin typeface="Avenir Book" panose="02000503020000020003" pitchFamily="2" charset="0"/>
                          <a:cs typeface="Arial" panose="020B0604020202020204" pitchFamily="34" charset="0"/>
                        </a:rPr>
                        <a:t>Anie</a:t>
                      </a:r>
                      <a:endParaRPr lang="en-US" sz="2400" b="0" i="0" u="none" strike="noStrike">
                        <a:solidFill>
                          <a:srgbClr val="000000"/>
                        </a:solidFill>
                        <a:effectLst/>
                        <a:latin typeface="Avenir Book" panose="02000503020000020003" pitchFamily="2" charset="0"/>
                        <a:cs typeface="Arial" panose="020B0604020202020204" pitchFamily="34" charset="0"/>
                      </a:endParaRPr>
                    </a:p>
                  </a:txBody>
                  <a:tcPr marL="9525" marR="9525" marT="9525" marB="0" anchor="b"/>
                </a:tc>
                <a:tc>
                  <a:txBody>
                    <a:bodyPr/>
                    <a:lstStyle/>
                    <a:p>
                      <a:pPr algn="l" fontAlgn="b"/>
                      <a:r>
                        <a:rPr lang="en-US" sz="2400" b="0" i="0" u="none" strike="noStrike">
                          <a:solidFill>
                            <a:srgbClr val="000000"/>
                          </a:solidFill>
                          <a:effectLst/>
                          <a:latin typeface="Avenir Book" panose="02000503020000020003" pitchFamily="2" charset="0"/>
                          <a:cs typeface="Arial" panose="020B0604020202020204" pitchFamily="34" charset="0"/>
                        </a:rPr>
                        <a:t>Accra, Ghana</a:t>
                      </a:r>
                    </a:p>
                  </a:txBody>
                  <a:tcPr marL="9525" marR="9525" marT="9525" marB="0" anchor="b"/>
                </a:tc>
                <a:extLst>
                  <a:ext uri="{0D108BD9-81ED-4DB2-BD59-A6C34878D82A}">
                    <a16:rowId xmlns:a16="http://schemas.microsoft.com/office/drawing/2014/main" val="2583662590"/>
                  </a:ext>
                </a:extLst>
              </a:tr>
            </a:tbl>
          </a:graphicData>
        </a:graphic>
      </p:graphicFrame>
      <p:sp>
        <p:nvSpPr>
          <p:cNvPr id="6" name="TextBox 5">
            <a:extLst>
              <a:ext uri="{FF2B5EF4-FFF2-40B4-BE49-F238E27FC236}">
                <a16:creationId xmlns:a16="http://schemas.microsoft.com/office/drawing/2014/main" id="{1A12CE78-212B-033D-0F68-6238A628B03A}"/>
              </a:ext>
            </a:extLst>
          </p:cNvPr>
          <p:cNvSpPr txBox="1"/>
          <p:nvPr/>
        </p:nvSpPr>
        <p:spPr>
          <a:xfrm>
            <a:off x="162508" y="194328"/>
            <a:ext cx="12192000" cy="584775"/>
          </a:xfrm>
          <a:prstGeom prst="rect">
            <a:avLst/>
          </a:prstGeom>
          <a:noFill/>
        </p:spPr>
        <p:txBody>
          <a:bodyPr wrap="square" rtlCol="0">
            <a:spAutoFit/>
          </a:bodyPr>
          <a:lstStyle/>
          <a:p>
            <a:pPr algn="ctr"/>
            <a:r>
              <a:rPr lang="en-US" sz="3200" dirty="0">
                <a:solidFill>
                  <a:srgbClr val="92D050"/>
                </a:solidFill>
                <a:latin typeface="Avenir Book" panose="02000503020000020003" pitchFamily="2" charset="0"/>
                <a:cs typeface="Arial" panose="020B0604020202020204" pitchFamily="34" charset="0"/>
              </a:rPr>
              <a:t>Advisory Board</a:t>
            </a:r>
          </a:p>
        </p:txBody>
      </p:sp>
      <p:pic>
        <p:nvPicPr>
          <p:cNvPr id="2" name="Picture 1">
            <a:extLst>
              <a:ext uri="{FF2B5EF4-FFF2-40B4-BE49-F238E27FC236}">
                <a16:creationId xmlns:a16="http://schemas.microsoft.com/office/drawing/2014/main" id="{752805A4-ECD1-EC58-702A-4757916BBB48}"/>
              </a:ext>
            </a:extLst>
          </p:cNvPr>
          <p:cNvPicPr>
            <a:picLocks noChangeAspect="1"/>
          </p:cNvPicPr>
          <p:nvPr/>
        </p:nvPicPr>
        <p:blipFill>
          <a:blip r:embed="rId8"/>
          <a:stretch>
            <a:fillRect/>
          </a:stretch>
        </p:blipFill>
        <p:spPr>
          <a:xfrm>
            <a:off x="3184488" y="117463"/>
            <a:ext cx="1621498" cy="738504"/>
          </a:xfrm>
          <a:prstGeom prst="rect">
            <a:avLst/>
          </a:prstGeom>
        </p:spPr>
      </p:pic>
      <p:pic>
        <p:nvPicPr>
          <p:cNvPr id="5" name="Picture 4" descr="A person wearing glasses and a necklace&#10;&#10;Description automatically generated">
            <a:extLst>
              <a:ext uri="{FF2B5EF4-FFF2-40B4-BE49-F238E27FC236}">
                <a16:creationId xmlns:a16="http://schemas.microsoft.com/office/drawing/2014/main" id="{04FA4D9A-2677-C19E-1841-68877CF5C3FE}"/>
              </a:ext>
            </a:extLst>
          </p:cNvPr>
          <p:cNvPicPr>
            <a:picLocks noChangeAspect="1"/>
          </p:cNvPicPr>
          <p:nvPr/>
        </p:nvPicPr>
        <p:blipFill>
          <a:blip r:embed="rId9"/>
          <a:stretch>
            <a:fillRect/>
          </a:stretch>
        </p:blipFill>
        <p:spPr>
          <a:xfrm>
            <a:off x="6756275" y="5111841"/>
            <a:ext cx="1466164" cy="1415103"/>
          </a:xfrm>
          <a:prstGeom prst="rect">
            <a:avLst/>
          </a:prstGeom>
        </p:spPr>
      </p:pic>
    </p:spTree>
    <p:extLst>
      <p:ext uri="{BB962C8B-B14F-4D97-AF65-F5344CB8AC3E}">
        <p14:creationId xmlns:p14="http://schemas.microsoft.com/office/powerpoint/2010/main" val="152261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A80E1-E698-9845-9F5C-A46F3E5E08CF}"/>
              </a:ext>
            </a:extLst>
          </p:cNvPr>
          <p:cNvSpPr/>
          <p:nvPr/>
        </p:nvSpPr>
        <p:spPr>
          <a:xfrm>
            <a:off x="1892153" y="1363729"/>
            <a:ext cx="9269730" cy="4708981"/>
          </a:xfrm>
          <a:prstGeom prst="rect">
            <a:avLst/>
          </a:prstGeom>
        </p:spPr>
        <p:txBody>
          <a:bodyPr wrap="square">
            <a:spAutoFit/>
          </a:bodyPr>
          <a:lstStyle/>
          <a:p>
            <a:r>
              <a:rPr lang="en-US" sz="3000" u="sng" dirty="0">
                <a:solidFill>
                  <a:srgbClr val="000000"/>
                </a:solidFill>
                <a:latin typeface="Avenir Book" panose="02000503020000020003" pitchFamily="2" charset="0"/>
                <a:ea typeface="Cambria" panose="02040503050406030204" pitchFamily="18" charset="0"/>
              </a:rPr>
              <a:t>Common Core Curriculum</a:t>
            </a:r>
            <a:r>
              <a:rPr lang="en-US" sz="3000" dirty="0">
                <a:solidFill>
                  <a:srgbClr val="000000"/>
                </a:solidFill>
                <a:latin typeface="Avenir Book" panose="02000503020000020003" pitchFamily="2" charset="0"/>
                <a:ea typeface="Cambria" panose="02040503050406030204" pitchFamily="18" charset="0"/>
              </a:rPr>
              <a:t>: PROMOTE</a:t>
            </a:r>
          </a:p>
          <a:p>
            <a:endParaRPr lang="en-US" sz="3000" dirty="0">
              <a:solidFill>
                <a:srgbClr val="000000"/>
              </a:solidFill>
              <a:latin typeface="Avenir Book" panose="02000503020000020003" pitchFamily="2" charset="0"/>
              <a:ea typeface="Cambria" panose="02040503050406030204" pitchFamily="18" charset="0"/>
            </a:endParaRPr>
          </a:p>
          <a:p>
            <a:r>
              <a:rPr lang="en-US" sz="3000" u="sng" dirty="0">
                <a:solidFill>
                  <a:srgbClr val="000000"/>
                </a:solidFill>
                <a:latin typeface="Avenir Book" panose="02000503020000020003" pitchFamily="2" charset="0"/>
                <a:ea typeface="Cambria" panose="02040503050406030204" pitchFamily="18" charset="0"/>
              </a:rPr>
              <a:t>Principal Investigator </a:t>
            </a:r>
            <a:r>
              <a:rPr lang="en-US" sz="3000" dirty="0">
                <a:solidFill>
                  <a:srgbClr val="000000"/>
                </a:solidFill>
                <a:latin typeface="Avenir Book" panose="02000503020000020003" pitchFamily="2" charset="0"/>
                <a:ea typeface="Cambria" panose="02040503050406030204" pitchFamily="18" charset="0"/>
              </a:rPr>
              <a:t>(PI-STARS) Track:  for doctoral-level investigators who will be trained to demonstrate leadership in independent and collaborative research, and </a:t>
            </a:r>
          </a:p>
          <a:p>
            <a:endParaRPr lang="en-US" sz="3000" dirty="0">
              <a:solidFill>
                <a:srgbClr val="000000"/>
              </a:solidFill>
              <a:latin typeface="Avenir Book" panose="02000503020000020003" pitchFamily="2" charset="0"/>
              <a:ea typeface="Cambria" panose="02040503050406030204" pitchFamily="18" charset="0"/>
            </a:endParaRPr>
          </a:p>
          <a:p>
            <a:r>
              <a:rPr lang="en-US" sz="3000" u="sng" dirty="0">
                <a:solidFill>
                  <a:srgbClr val="000000"/>
                </a:solidFill>
                <a:latin typeface="Avenir Book" panose="02000503020000020003" pitchFamily="2" charset="0"/>
                <a:ea typeface="Cambria" panose="02040503050406030204" pitchFamily="18" charset="0"/>
              </a:rPr>
              <a:t>Project Manager </a:t>
            </a:r>
            <a:r>
              <a:rPr lang="en-US" sz="3000" dirty="0">
                <a:solidFill>
                  <a:srgbClr val="000000"/>
                </a:solidFill>
                <a:latin typeface="Avenir Book" panose="02000503020000020003" pitchFamily="2" charset="0"/>
                <a:ea typeface="Cambria" panose="02040503050406030204" pitchFamily="18" charset="0"/>
              </a:rPr>
              <a:t>(PM-STARS) Track: for those interested in gaining skills in project management to be able to support the conduct of research. </a:t>
            </a:r>
            <a:endParaRPr lang="en-US" sz="3000" dirty="0">
              <a:latin typeface="Avenir Book" panose="02000503020000020003" pitchFamily="2" charset="0"/>
            </a:endParaRPr>
          </a:p>
        </p:txBody>
      </p:sp>
      <p:sp>
        <p:nvSpPr>
          <p:cNvPr id="6" name="TextBox 5">
            <a:extLst>
              <a:ext uri="{FF2B5EF4-FFF2-40B4-BE49-F238E27FC236}">
                <a16:creationId xmlns:a16="http://schemas.microsoft.com/office/drawing/2014/main" id="{7149BCC7-F775-A641-A4C3-96908EED5400}"/>
              </a:ext>
            </a:extLst>
          </p:cNvPr>
          <p:cNvSpPr txBox="1"/>
          <p:nvPr/>
        </p:nvSpPr>
        <p:spPr>
          <a:xfrm>
            <a:off x="3740819" y="471956"/>
            <a:ext cx="5572398" cy="1508105"/>
          </a:xfrm>
          <a:prstGeom prst="rect">
            <a:avLst/>
          </a:prstGeom>
          <a:noFill/>
        </p:spPr>
        <p:txBody>
          <a:bodyPr wrap="square" rtlCol="0">
            <a:spAutoFit/>
          </a:bodyPr>
          <a:lstStyle/>
          <a:p>
            <a:r>
              <a:rPr lang="en-US" sz="3200" dirty="0">
                <a:solidFill>
                  <a:srgbClr val="92D050"/>
                </a:solidFill>
                <a:latin typeface="Avenir Book" panose="02000503020000020003" pitchFamily="2" charset="0"/>
                <a:cs typeface="Arial" panose="020B0604020202020204" pitchFamily="34" charset="0"/>
              </a:rPr>
              <a:t>Training</a:t>
            </a:r>
            <a:r>
              <a:rPr lang="en-US" sz="3000" b="1" dirty="0">
                <a:solidFill>
                  <a:srgbClr val="668AB8"/>
                </a:solidFill>
                <a:latin typeface="Arial" panose="020B0604020202020204" pitchFamily="34" charset="0"/>
                <a:cs typeface="Arial" panose="020B0604020202020204" pitchFamily="34" charset="0"/>
              </a:rPr>
              <a:t> </a:t>
            </a:r>
          </a:p>
          <a:p>
            <a:endParaRPr lang="en-US" sz="3000" b="1" dirty="0">
              <a:solidFill>
                <a:srgbClr val="668AB8"/>
              </a:solidFill>
              <a:latin typeface="Arial" panose="020B0604020202020204" pitchFamily="34" charset="0"/>
              <a:cs typeface="Arial" panose="020B0604020202020204" pitchFamily="34" charset="0"/>
            </a:endParaRPr>
          </a:p>
          <a:p>
            <a:endParaRPr lang="en-US" sz="3000" b="1" dirty="0">
              <a:solidFill>
                <a:srgbClr val="668AB8"/>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8D7D8E-EA41-82E5-CE2C-93454D584AB4}"/>
              </a:ext>
            </a:extLst>
          </p:cNvPr>
          <p:cNvPicPr>
            <a:picLocks noChangeAspect="1"/>
          </p:cNvPicPr>
          <p:nvPr/>
        </p:nvPicPr>
        <p:blipFill>
          <a:blip r:embed="rId2"/>
          <a:stretch>
            <a:fillRect/>
          </a:stretch>
        </p:blipFill>
        <p:spPr>
          <a:xfrm>
            <a:off x="2041038" y="319006"/>
            <a:ext cx="1621498" cy="738504"/>
          </a:xfrm>
          <a:prstGeom prst="rect">
            <a:avLst/>
          </a:prstGeom>
        </p:spPr>
      </p:pic>
    </p:spTree>
    <p:extLst>
      <p:ext uri="{BB962C8B-B14F-4D97-AF65-F5344CB8AC3E}">
        <p14:creationId xmlns:p14="http://schemas.microsoft.com/office/powerpoint/2010/main" val="5894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C6EA53-E1F0-3E47-BA0C-E0253E006BA5}"/>
              </a:ext>
            </a:extLst>
          </p:cNvPr>
          <p:cNvSpPr txBox="1"/>
          <p:nvPr/>
        </p:nvSpPr>
        <p:spPr>
          <a:xfrm>
            <a:off x="3194185" y="564688"/>
            <a:ext cx="8635865" cy="584775"/>
          </a:xfrm>
          <a:prstGeom prst="rect">
            <a:avLst/>
          </a:prstGeom>
          <a:noFill/>
        </p:spPr>
        <p:txBody>
          <a:bodyPr wrap="square" rtlCol="0">
            <a:spAutoFit/>
          </a:bodyPr>
          <a:lstStyle/>
          <a:p>
            <a:r>
              <a:rPr lang="en-US" sz="3200" dirty="0">
                <a:solidFill>
                  <a:srgbClr val="92D050"/>
                </a:solidFill>
                <a:latin typeface="Avenir Book" panose="02000503020000020003" pitchFamily="2" charset="0"/>
                <a:ea typeface="+mj-ea"/>
                <a:cs typeface="+mj-cs"/>
              </a:rPr>
              <a:t>Hybrid Cancer Research Training Model</a:t>
            </a:r>
            <a:endParaRPr lang="en-US" sz="3000" dirty="0">
              <a:solidFill>
                <a:srgbClr val="92D050"/>
              </a:solidFill>
              <a:latin typeface="Avenir Book" panose="02000503020000020003" pitchFamily="2" charset="0"/>
              <a:cs typeface="Arial" panose="020B0604020202020204" pitchFamily="34" charset="0"/>
            </a:endParaRPr>
          </a:p>
        </p:txBody>
      </p:sp>
      <p:pic>
        <p:nvPicPr>
          <p:cNvPr id="12" name="Picture 11" descr="Graphical user interface, application&#10;&#10;Description automatically generated">
            <a:extLst>
              <a:ext uri="{FF2B5EF4-FFF2-40B4-BE49-F238E27FC236}">
                <a16:creationId xmlns:a16="http://schemas.microsoft.com/office/drawing/2014/main" id="{54CA42B3-7ACF-6947-A6BF-62D45CF7C14A}"/>
              </a:ext>
            </a:extLst>
          </p:cNvPr>
          <p:cNvPicPr>
            <a:picLocks noChangeAspect="1"/>
          </p:cNvPicPr>
          <p:nvPr/>
        </p:nvPicPr>
        <p:blipFill>
          <a:blip r:embed="rId2"/>
          <a:stretch>
            <a:fillRect/>
          </a:stretch>
        </p:blipFill>
        <p:spPr>
          <a:xfrm>
            <a:off x="1156017" y="1662430"/>
            <a:ext cx="10251123" cy="4114687"/>
          </a:xfrm>
          <a:prstGeom prst="rect">
            <a:avLst/>
          </a:prstGeom>
        </p:spPr>
      </p:pic>
      <p:pic>
        <p:nvPicPr>
          <p:cNvPr id="3" name="Picture 2">
            <a:extLst>
              <a:ext uri="{FF2B5EF4-FFF2-40B4-BE49-F238E27FC236}">
                <a16:creationId xmlns:a16="http://schemas.microsoft.com/office/drawing/2014/main" id="{5638BF37-AA28-1344-E9BF-0831665FB650}"/>
              </a:ext>
            </a:extLst>
          </p:cNvPr>
          <p:cNvPicPr>
            <a:picLocks noChangeAspect="1"/>
          </p:cNvPicPr>
          <p:nvPr/>
        </p:nvPicPr>
        <p:blipFill>
          <a:blip r:embed="rId3"/>
          <a:stretch>
            <a:fillRect/>
          </a:stretch>
        </p:blipFill>
        <p:spPr>
          <a:xfrm>
            <a:off x="1572687" y="421590"/>
            <a:ext cx="1621498" cy="738504"/>
          </a:xfrm>
          <a:prstGeom prst="rect">
            <a:avLst/>
          </a:prstGeom>
        </p:spPr>
      </p:pic>
      <p:sp>
        <p:nvSpPr>
          <p:cNvPr id="2" name="TextBox 1">
            <a:extLst>
              <a:ext uri="{FF2B5EF4-FFF2-40B4-BE49-F238E27FC236}">
                <a16:creationId xmlns:a16="http://schemas.microsoft.com/office/drawing/2014/main" id="{1E104914-6A02-2A54-B0D1-4234E58894D2}"/>
              </a:ext>
            </a:extLst>
          </p:cNvPr>
          <p:cNvSpPr txBox="1"/>
          <p:nvPr/>
        </p:nvSpPr>
        <p:spPr>
          <a:xfrm>
            <a:off x="2383436" y="2583180"/>
            <a:ext cx="708660" cy="584775"/>
          </a:xfrm>
          <a:prstGeom prst="rect">
            <a:avLst/>
          </a:prstGeom>
          <a:noFill/>
        </p:spPr>
        <p:txBody>
          <a:bodyPr wrap="square" rtlCol="0">
            <a:spAutoFit/>
          </a:bodyPr>
          <a:lstStyle/>
          <a:p>
            <a:pPr algn="ctr"/>
            <a:r>
              <a:rPr lang="en-US" sz="3200" dirty="0">
                <a:latin typeface="Avenir Book" panose="02000503020000020003" pitchFamily="2" charset="0"/>
              </a:rPr>
              <a:t>PI</a:t>
            </a:r>
          </a:p>
        </p:txBody>
      </p:sp>
      <p:sp>
        <p:nvSpPr>
          <p:cNvPr id="4" name="TextBox 3">
            <a:extLst>
              <a:ext uri="{FF2B5EF4-FFF2-40B4-BE49-F238E27FC236}">
                <a16:creationId xmlns:a16="http://schemas.microsoft.com/office/drawing/2014/main" id="{42210306-7728-9DCE-0DB7-5540FE36F796}"/>
              </a:ext>
            </a:extLst>
          </p:cNvPr>
          <p:cNvSpPr txBox="1"/>
          <p:nvPr/>
        </p:nvSpPr>
        <p:spPr>
          <a:xfrm>
            <a:off x="2274570" y="3840423"/>
            <a:ext cx="817526" cy="584775"/>
          </a:xfrm>
          <a:prstGeom prst="rect">
            <a:avLst/>
          </a:prstGeom>
          <a:noFill/>
        </p:spPr>
        <p:txBody>
          <a:bodyPr wrap="square" rtlCol="0">
            <a:spAutoFit/>
          </a:bodyPr>
          <a:lstStyle/>
          <a:p>
            <a:pPr algn="ctr"/>
            <a:r>
              <a:rPr lang="en-US" sz="3200" dirty="0">
                <a:latin typeface="Avenir Book" panose="02000503020000020003" pitchFamily="2" charset="0"/>
              </a:rPr>
              <a:t>PM</a:t>
            </a:r>
          </a:p>
        </p:txBody>
      </p:sp>
    </p:spTree>
    <p:extLst>
      <p:ext uri="{BB962C8B-B14F-4D97-AF65-F5344CB8AC3E}">
        <p14:creationId xmlns:p14="http://schemas.microsoft.com/office/powerpoint/2010/main" val="247101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37A3D7-9FF2-A848-BCF2-F7CBBB1638A8}"/>
              </a:ext>
            </a:extLst>
          </p:cNvPr>
          <p:cNvPicPr>
            <a:picLocks noChangeAspect="1"/>
          </p:cNvPicPr>
          <p:nvPr/>
        </p:nvPicPr>
        <p:blipFill>
          <a:blip r:embed="rId2"/>
          <a:stretch>
            <a:fillRect/>
          </a:stretch>
        </p:blipFill>
        <p:spPr>
          <a:xfrm>
            <a:off x="1998037" y="1587346"/>
            <a:ext cx="9498698" cy="4829846"/>
          </a:xfrm>
          <a:prstGeom prst="rect">
            <a:avLst/>
          </a:prstGeom>
        </p:spPr>
      </p:pic>
      <p:sp>
        <p:nvSpPr>
          <p:cNvPr id="6" name="TextBox 5">
            <a:extLst>
              <a:ext uri="{FF2B5EF4-FFF2-40B4-BE49-F238E27FC236}">
                <a16:creationId xmlns:a16="http://schemas.microsoft.com/office/drawing/2014/main" id="{037AC192-3789-F644-ADAA-A82C3A3ED1BB}"/>
              </a:ext>
            </a:extLst>
          </p:cNvPr>
          <p:cNvSpPr txBox="1"/>
          <p:nvPr/>
        </p:nvSpPr>
        <p:spPr>
          <a:xfrm>
            <a:off x="3662536" y="440808"/>
            <a:ext cx="5572398" cy="553998"/>
          </a:xfrm>
          <a:prstGeom prst="rect">
            <a:avLst/>
          </a:prstGeom>
          <a:noFill/>
        </p:spPr>
        <p:txBody>
          <a:bodyPr wrap="square" rtlCol="0">
            <a:spAutoFit/>
          </a:bodyPr>
          <a:lstStyle/>
          <a:p>
            <a:r>
              <a:rPr lang="en-US" sz="3000" dirty="0">
                <a:solidFill>
                  <a:srgbClr val="92D050"/>
                </a:solidFill>
                <a:latin typeface="Avenir Book" panose="02000503020000020003" pitchFamily="2" charset="0"/>
                <a:cs typeface="Arial" panose="020B0604020202020204" pitchFamily="34" charset="0"/>
              </a:rPr>
              <a:t>PROMOTE Curriculum</a:t>
            </a:r>
          </a:p>
        </p:txBody>
      </p:sp>
      <p:pic>
        <p:nvPicPr>
          <p:cNvPr id="4" name="Picture 3">
            <a:extLst>
              <a:ext uri="{FF2B5EF4-FFF2-40B4-BE49-F238E27FC236}">
                <a16:creationId xmlns:a16="http://schemas.microsoft.com/office/drawing/2014/main" id="{DD7D4674-7966-C655-A539-E2F4FA7F68BA}"/>
              </a:ext>
            </a:extLst>
          </p:cNvPr>
          <p:cNvPicPr>
            <a:picLocks noChangeAspect="1"/>
          </p:cNvPicPr>
          <p:nvPr/>
        </p:nvPicPr>
        <p:blipFill>
          <a:blip r:embed="rId3"/>
          <a:stretch>
            <a:fillRect/>
          </a:stretch>
        </p:blipFill>
        <p:spPr>
          <a:xfrm>
            <a:off x="2041038" y="319006"/>
            <a:ext cx="1621498" cy="738504"/>
          </a:xfrm>
          <a:prstGeom prst="rect">
            <a:avLst/>
          </a:prstGeom>
        </p:spPr>
      </p:pic>
    </p:spTree>
    <p:extLst>
      <p:ext uri="{BB962C8B-B14F-4D97-AF65-F5344CB8AC3E}">
        <p14:creationId xmlns:p14="http://schemas.microsoft.com/office/powerpoint/2010/main" val="93703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307</TotalTime>
  <Words>890</Words>
  <Application>Microsoft Macintosh PowerPoint</Application>
  <PresentationFormat>Widescreen</PresentationFormat>
  <Paragraphs>140</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Avenir Book</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Rebbeck</dc:creator>
  <cp:lastModifiedBy>Rebbeck, Timothy R</cp:lastModifiedBy>
  <cp:revision>167</cp:revision>
  <dcterms:created xsi:type="dcterms:W3CDTF">2021-09-17T13:02:26Z</dcterms:created>
  <dcterms:modified xsi:type="dcterms:W3CDTF">2024-09-26T17:00:06Z</dcterms:modified>
</cp:coreProperties>
</file>