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2" r:id="rId3"/>
    <p:sldId id="260" r:id="rId4"/>
    <p:sldId id="275" r:id="rId5"/>
    <p:sldId id="265" r:id="rId6"/>
    <p:sldId id="266" r:id="rId7"/>
    <p:sldId id="263" r:id="rId8"/>
    <p:sldId id="292" r:id="rId9"/>
    <p:sldId id="293" r:id="rId10"/>
    <p:sldId id="29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8AB8"/>
    <a:srgbClr val="268E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41"/>
    <p:restoredTop sz="94648"/>
  </p:normalViewPr>
  <p:slideViewPr>
    <p:cSldViewPr snapToGrid="0" snapToObjects="1">
      <p:cViewPr varScale="1">
        <p:scale>
          <a:sx n="103" d="100"/>
          <a:sy n="103" d="100"/>
        </p:scale>
        <p:origin x="184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7F3F5-83DA-4F46-8EFD-A7179456CF30}" type="datetimeFigureOut">
              <a:rPr lang="en-US" smtClean="0"/>
              <a:t>9/29/23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5A586-F0FC-1545-9DFC-D319CFFE5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78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5A586-F0FC-1545-9DFC-D319CFFE5F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34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763B7-6C3F-254F-A314-CB18BC5383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965028-BAFE-C54B-A6D4-E7012F0F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CE913-A2D4-224A-8044-47DCD0D6C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7688-0786-D54B-9950-CC770DC43F94}" type="datetimeFigureOut">
              <a:rPr lang="en-US" smtClean="0"/>
              <a:t>9/29/23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A125-E9A0-9B4A-BB30-F7F85FAA5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6530B-490F-3244-897F-DC95CEEC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B467-8681-8045-A767-C471B0298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14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6EF6F-6A4C-1D4F-951E-D076CAA39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20A932-6041-7D49-BF21-9EE5E0EF2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FEB2F-8114-8847-B608-370595A25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7688-0786-D54B-9950-CC770DC43F94}" type="datetimeFigureOut">
              <a:rPr lang="en-US" smtClean="0"/>
              <a:t>9/29/23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09C19-5345-DE4A-AB30-55FE61EBD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0090F-DFB3-2D4D-B18E-6512AA1A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B467-8681-8045-A767-C471B0298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6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33BD20-C772-C440-9575-29AFF75062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C28FA7-28A6-F04D-A2E3-5F54D0781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20030-4274-CC41-B30A-1569010FE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7688-0786-D54B-9950-CC770DC43F94}" type="datetimeFigureOut">
              <a:rPr lang="en-US" smtClean="0"/>
              <a:t>9/29/23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CD36E-6CEB-EF4A-A23C-24873AE4B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9570E-3EDE-3D46-A5ED-82349F2B1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B467-8681-8045-A767-C471B0298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66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99CD2-E924-4A40-8544-F1616FF9B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C26E5-2764-734E-9E85-0D5FF7605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F7A47-458B-0241-8920-348B2ABEC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7688-0786-D54B-9950-CC770DC43F94}" type="datetimeFigureOut">
              <a:rPr lang="en-US" smtClean="0"/>
              <a:t>9/29/23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71309-6CBC-3B40-9B11-D5DFD8B89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59AC3-DCBE-1C44-A408-8353E51B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B467-8681-8045-A767-C471B0298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22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9BE82-137F-DC41-B0DF-9327ABC64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46F1E-490A-DD48-831D-4FF01D78C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84BE8-4E1B-EF44-AD4A-4D72D9B02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7688-0786-D54B-9950-CC770DC43F94}" type="datetimeFigureOut">
              <a:rPr lang="en-US" smtClean="0"/>
              <a:t>9/29/23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39F23-5482-954C-82ED-FC6D33838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D4DF7-9F59-EB4C-97C7-C12D5F04F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B467-8681-8045-A767-C471B0298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7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79155-D82E-DF4F-BF2A-2952C3B10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12C9C-246F-0149-A1F2-E525DCE939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9531F5-2BEF-3349-9E96-86F33C3D0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3DCB5A-3B4A-574E-A04F-CDA868E5F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7688-0786-D54B-9950-CC770DC43F94}" type="datetimeFigureOut">
              <a:rPr lang="en-US" smtClean="0"/>
              <a:t>9/29/23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3DC5BA-885D-8B40-83D2-6BEF1E437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715406-EDA2-8C4E-9C3B-39B5110B4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B467-8681-8045-A767-C471B0298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541D6-5727-FD40-8959-026026682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E5F9F-BF98-2F45-B418-F958F75E6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547DAE-4BF2-C84F-8B4C-00DF81E6E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E7D6A1-208B-0245-B1DF-15EBBB084E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9784C0-00C6-914F-B7ED-91E3D8A4A8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DF4BE7-3F18-5C47-A566-DCE251298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7688-0786-D54B-9950-CC770DC43F94}" type="datetimeFigureOut">
              <a:rPr lang="en-US" smtClean="0"/>
              <a:t>9/29/23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A51107-D4AD-F648-A27F-EB763C54B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E7966D-943A-0143-AA78-5D2DFC25D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B467-8681-8045-A767-C471B0298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95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097-2B77-4F4A-B57F-3FF87E712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0E763D-6EAE-494C-A23B-5043602E5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7688-0786-D54B-9950-CC770DC43F94}" type="datetimeFigureOut">
              <a:rPr lang="en-US" smtClean="0"/>
              <a:t>9/29/23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9116FB-695F-9B48-89D8-D3FEF92D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B1BDE-CED9-1542-9256-01CD52C71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B467-8681-8045-A767-C471B0298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1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657A4B-C176-424A-9049-FF6FF3BEA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7688-0786-D54B-9950-CC770DC43F94}" type="datetimeFigureOut">
              <a:rPr lang="en-US" smtClean="0"/>
              <a:t>9/29/23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25E31A-FEE4-C64E-9434-133B0959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E7E37-8B82-494C-9A22-9DCD293F8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B467-8681-8045-A767-C471B0298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63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06341-0BF1-A346-8DEF-E97C3CA9D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3F5B5-F4D8-554C-B576-A26159B8E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DB228C-C990-AC4E-BBAE-351831146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B0165D-C7CA-8F49-A936-322366D27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7688-0786-D54B-9950-CC770DC43F94}" type="datetimeFigureOut">
              <a:rPr lang="en-US" smtClean="0"/>
              <a:t>9/29/23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4562E-EC71-4E4E-A709-FF22754D8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8E030-27AC-8442-8EFC-B419479E5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B467-8681-8045-A767-C471B0298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48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A6CA1-D7F0-2B48-8D32-7B9AACB42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C3EA4D-6452-FF48-B683-BD2B6F42E6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D444E9-F9A6-4040-8991-71F8ED6B5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6A91A5-C5EA-9148-BB81-252935048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7688-0786-D54B-9950-CC770DC43F94}" type="datetimeFigureOut">
              <a:rPr lang="en-US" smtClean="0"/>
              <a:t>9/29/23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999215-0078-3C48-9A1A-D88F3499E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C96055-3C14-EF46-82A6-60391B5AE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B467-8681-8045-A767-C471B0298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2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86A6D8-40E3-C14F-AFF7-B0A3311C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D5BA1-79E2-C649-BB1D-3A70FD062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F8E08-7BDC-F348-B9FB-62104EB4D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07688-0786-D54B-9950-CC770DC43F94}" type="datetimeFigureOut">
              <a:rPr lang="en-US" smtClean="0"/>
              <a:t>9/29/23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B7BFC-0738-BC40-8448-D10C4C6229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94929-D282-934E-B286-EEE58AD40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7B467-8681-8045-A767-C471B0298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8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mailto:contact@africancancerstars.org" TargetMode="External"/><Relationship Id="rId7" Type="http://schemas.openxmlformats.org/officeDocument/2006/relationships/image" Target="../media/image27.tif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://www.africancancerstars.org/" TargetMode="External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africancancerstars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fricancancerstars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africancancerstars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fricancancerstars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fricancancerstars.org/" TargetMode="External"/><Relationship Id="rId5" Type="http://schemas.openxmlformats.org/officeDocument/2006/relationships/hyperlink" Target="mailto:contact@africancancerstars.org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fricancancerstars.org/" TargetMode="External"/><Relationship Id="rId4" Type="http://schemas.openxmlformats.org/officeDocument/2006/relationships/hyperlink" Target="mailto:contact@africancancerstars.or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fricancancerstars.org/" TargetMode="External"/><Relationship Id="rId4" Type="http://schemas.openxmlformats.org/officeDocument/2006/relationships/hyperlink" Target="mailto:contact@africancancerstars.or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.png"/><Relationship Id="rId5" Type="http://schemas.openxmlformats.org/officeDocument/2006/relationships/image" Target="../media/image10.tiff"/><Relationship Id="rId10" Type="http://schemas.openxmlformats.org/officeDocument/2006/relationships/image" Target="../media/image15.jpg"/><Relationship Id="rId4" Type="http://schemas.openxmlformats.org/officeDocument/2006/relationships/image" Target="../media/image9.tiff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hyperlink" Target="http://www.africancancerstars.org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hyperlink" Target="mailto:contact@africancancerstars.org" TargetMode="External"/><Relationship Id="rId5" Type="http://schemas.openxmlformats.org/officeDocument/2006/relationships/image" Target="../media/image19.png"/><Relationship Id="rId10" Type="http://schemas.openxmlformats.org/officeDocument/2006/relationships/image" Target="../media/image1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7310CF-ECD0-7642-BD87-469242EF4FAE}"/>
              </a:ext>
            </a:extLst>
          </p:cNvPr>
          <p:cNvSpPr/>
          <p:nvPr/>
        </p:nvSpPr>
        <p:spPr>
          <a:xfrm>
            <a:off x="-172994" y="4565647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rgbClr val="668AB8"/>
                </a:solidFill>
                <a:latin typeface="Avenir Book" panose="02000503020000020003" pitchFamily="2" charset="0"/>
                <a:ea typeface="Calibri" panose="020F0502020204030204" pitchFamily="34" charset="0"/>
              </a:rPr>
              <a:t>Bidirectional Training to Enhance Cancer Research Capacity in Africa </a:t>
            </a:r>
            <a:endParaRPr lang="en-US" sz="2000" i="1" dirty="0">
              <a:solidFill>
                <a:srgbClr val="668AB8"/>
              </a:solidFill>
              <a:latin typeface="Avenir Book" panose="02000503020000020003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5BFB5D-EACF-7644-9AC3-F5AA40540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914" y="1473246"/>
            <a:ext cx="6663871" cy="30350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8CDB871-D47E-79FF-5906-107F4E5DF150}"/>
              </a:ext>
            </a:extLst>
          </p:cNvPr>
          <p:cNvSpPr txBox="1"/>
          <p:nvPr/>
        </p:nvSpPr>
        <p:spPr>
          <a:xfrm>
            <a:off x="2677376" y="5023128"/>
            <a:ext cx="5029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668A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 D43-CA260640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5E6403-E13E-7997-6141-941194F70C33}"/>
              </a:ext>
            </a:extLst>
          </p:cNvPr>
          <p:cNvSpPr txBox="1"/>
          <p:nvPr/>
        </p:nvSpPr>
        <p:spPr>
          <a:xfrm>
            <a:off x="0" y="5826896"/>
            <a:ext cx="12192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solidFill>
                  <a:srgbClr val="92D050"/>
                </a:solidFill>
                <a:latin typeface="Avenir Book" panose="02000503020000020003" pitchFamily="2" charset="0"/>
              </a:rPr>
              <a:t>https://www.africancancerstars.org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55A129-C22A-3652-A9B8-C9B73106B837}"/>
              </a:ext>
            </a:extLst>
          </p:cNvPr>
          <p:cNvSpPr/>
          <p:nvPr/>
        </p:nvSpPr>
        <p:spPr>
          <a:xfrm>
            <a:off x="16232" y="0"/>
            <a:ext cx="1394460" cy="6858000"/>
          </a:xfrm>
          <a:prstGeom prst="rect">
            <a:avLst/>
          </a:prstGeom>
          <a:gradFill flip="none" rotWithShape="1">
            <a:gsLst>
              <a:gs pos="0">
                <a:srgbClr val="668AB8">
                  <a:tint val="66000"/>
                  <a:satMod val="160000"/>
                </a:srgbClr>
              </a:gs>
              <a:gs pos="50000">
                <a:srgbClr val="668AB8">
                  <a:tint val="44500"/>
                  <a:satMod val="160000"/>
                </a:srgbClr>
              </a:gs>
              <a:gs pos="100000">
                <a:srgbClr val="668AB8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61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4BED607-19A4-37CB-FCAB-BDA4DE1A4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525" y="4911475"/>
            <a:ext cx="3906783" cy="108216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578F30A-A3F3-30C1-6FAC-C4F0F4BBC5F2}"/>
              </a:ext>
            </a:extLst>
          </p:cNvPr>
          <p:cNvSpPr/>
          <p:nvPr/>
        </p:nvSpPr>
        <p:spPr>
          <a:xfrm>
            <a:off x="16232" y="0"/>
            <a:ext cx="1394460" cy="6858000"/>
          </a:xfrm>
          <a:prstGeom prst="rect">
            <a:avLst/>
          </a:prstGeom>
          <a:gradFill flip="none" rotWithShape="1">
            <a:gsLst>
              <a:gs pos="0">
                <a:srgbClr val="668AB8">
                  <a:tint val="66000"/>
                  <a:satMod val="160000"/>
                </a:srgbClr>
              </a:gs>
              <a:gs pos="50000">
                <a:srgbClr val="668AB8">
                  <a:tint val="44500"/>
                  <a:satMod val="160000"/>
                </a:srgbClr>
              </a:gs>
              <a:gs pos="100000">
                <a:srgbClr val="668AB8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FC723351-65CF-6C47-AC46-E59015685B79}"/>
              </a:ext>
            </a:extLst>
          </p:cNvPr>
          <p:cNvSpPr txBox="1"/>
          <p:nvPr/>
        </p:nvSpPr>
        <p:spPr>
          <a:xfrm>
            <a:off x="754379" y="1077092"/>
            <a:ext cx="10492741" cy="5651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E66B6D3C-3103-CC81-6E57-9328BBF799C2}"/>
              </a:ext>
            </a:extLst>
          </p:cNvPr>
          <p:cNvSpPr txBox="1"/>
          <p:nvPr/>
        </p:nvSpPr>
        <p:spPr>
          <a:xfrm>
            <a:off x="944882" y="976009"/>
            <a:ext cx="10492739" cy="5397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sz="2000" b="1" i="1" dirty="0">
              <a:solidFill>
                <a:srgbClr val="000000"/>
              </a:solidFill>
              <a:latin typeface="Avenir Book" panose="02000503020000020003" pitchFamily="2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sz="2000" b="1" i="1" dirty="0">
              <a:solidFill>
                <a:srgbClr val="000000"/>
              </a:solidFill>
              <a:latin typeface="Avenir Book" panose="02000503020000020003" pitchFamily="2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latin typeface="Avenir Book" panose="02000503020000020003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C19AB-BFE0-6420-2CDE-BE8E456A9381}"/>
              </a:ext>
            </a:extLst>
          </p:cNvPr>
          <p:cNvSpPr/>
          <p:nvPr/>
        </p:nvSpPr>
        <p:spPr>
          <a:xfrm>
            <a:off x="1410692" y="1761982"/>
            <a:ext cx="1078130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solidFill>
                  <a:srgbClr val="92D050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Inquiries: </a:t>
            </a:r>
            <a:r>
              <a:rPr lang="en-US" sz="3400" b="1" dirty="0">
                <a:solidFill>
                  <a:srgbClr val="92D050"/>
                </a:solidFill>
                <a:latin typeface="Avenir Book" panose="02000503020000020003" pitchFamily="2" charset="0"/>
                <a:ea typeface="Times New Roman" panose="02020603050405020304" pitchFamily="18" charset="0"/>
                <a:hlinkClick r:id="rId3"/>
              </a:rPr>
              <a:t>contact@africancancerstars.org</a:t>
            </a:r>
            <a:endParaRPr lang="en-US" sz="3400" b="1" dirty="0">
              <a:solidFill>
                <a:srgbClr val="92D050"/>
              </a:solidFill>
              <a:latin typeface="Avenir Book" panose="02000503020000020003" pitchFamily="2" charset="0"/>
              <a:ea typeface="Times New Roman" panose="02020603050405020304" pitchFamily="18" charset="0"/>
            </a:endParaRPr>
          </a:p>
          <a:p>
            <a:pPr algn="ctr"/>
            <a:r>
              <a:rPr lang="en-US" sz="3400" b="1" dirty="0">
                <a:solidFill>
                  <a:srgbClr val="92D050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Web: </a:t>
            </a:r>
            <a:r>
              <a:rPr lang="en-US" sz="3400" b="1" dirty="0">
                <a:solidFill>
                  <a:srgbClr val="92D050"/>
                </a:solidFill>
                <a:latin typeface="Avenir Book" panose="02000503020000020003" pitchFamily="2" charset="0"/>
                <a:ea typeface="Times New Roman" panose="02020603050405020304" pitchFamily="18" charset="0"/>
                <a:hlinkClick r:id="rId4"/>
              </a:rPr>
              <a:t>www.africancancerstars.org</a:t>
            </a:r>
            <a:endParaRPr lang="en-US" sz="3400" b="1" dirty="0">
              <a:solidFill>
                <a:srgbClr val="92D050"/>
              </a:solidFill>
              <a:latin typeface="Avenir Book" panose="02000503020000020003" pitchFamily="2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9ADD16-AA4C-C1D8-17D4-65731DE504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631" y="3827391"/>
            <a:ext cx="3398856" cy="830997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 with medium confidence">
            <a:extLst>
              <a:ext uri="{FF2B5EF4-FFF2-40B4-BE49-F238E27FC236}">
                <a16:creationId xmlns:a16="http://schemas.microsoft.com/office/drawing/2014/main" id="{F2BAA2B7-D926-573D-E0E5-F2B548B9DB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1699" y="3660043"/>
            <a:ext cx="2460913" cy="11656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22CF1F-7702-5162-BD99-AE002292EC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3115" y="3537088"/>
            <a:ext cx="3313672" cy="128865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E789D07-269A-37A9-B0A8-0CC6F442E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961" y="5114744"/>
            <a:ext cx="3036506" cy="87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C34A19-E58A-5AC6-B856-08A3BD15D8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62" y="150752"/>
            <a:ext cx="1394460" cy="63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00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05C45E-5521-864C-ACFA-4BF39FDCAE7B}"/>
              </a:ext>
            </a:extLst>
          </p:cNvPr>
          <p:cNvSpPr/>
          <p:nvPr/>
        </p:nvSpPr>
        <p:spPr>
          <a:xfrm>
            <a:off x="1579855" y="1028343"/>
            <a:ext cx="93882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6538" marR="0" lvl="0" indent="-236538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171450" algn="l"/>
                <a:tab pos="457200" algn="l"/>
              </a:tabLst>
            </a:pPr>
            <a:r>
              <a:rPr lang="en-US" sz="2600" b="1" dirty="0">
                <a:solidFill>
                  <a:srgbClr val="000000"/>
                </a:solidFill>
                <a:latin typeface="Avenir Book" panose="02000503020000020003" pitchFamily="2" charset="0"/>
                <a:ea typeface="Cambria" panose="02040503050406030204" pitchFamily="18" charset="0"/>
                <a:cs typeface="Arial" panose="020B0604020202020204" pitchFamily="34" charset="0"/>
              </a:rPr>
              <a:t>Bilateral Interactions: </a:t>
            </a:r>
            <a:r>
              <a:rPr lang="en-US" sz="2600" dirty="0">
                <a:solidFill>
                  <a:srgbClr val="000000"/>
                </a:solidFill>
                <a:latin typeface="Avenir Book" panose="02000503020000020003" pitchFamily="2" charset="0"/>
                <a:ea typeface="Cambria" panose="02040503050406030204" pitchFamily="18" charset="0"/>
                <a:cs typeface="Arial" panose="020B0604020202020204" pitchFamily="34" charset="0"/>
              </a:rPr>
              <a:t>Mentorship can involve input from both SSA and non-SSA experts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171450" algn="l"/>
                <a:tab pos="457200" algn="l"/>
              </a:tabLst>
            </a:pPr>
            <a:endParaRPr lang="en-US" sz="2600" i="1" dirty="0">
              <a:solidFill>
                <a:srgbClr val="000000"/>
              </a:solidFill>
              <a:latin typeface="Avenir Book" panose="02000503020000020003" pitchFamily="2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36538" marR="0" lvl="0" indent="-236538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171450" algn="l"/>
                <a:tab pos="457200" algn="l"/>
              </a:tabLst>
            </a:pPr>
            <a:r>
              <a:rPr lang="en-US" sz="2600" b="1" dirty="0">
                <a:solidFill>
                  <a:srgbClr val="000000"/>
                </a:solidFill>
                <a:latin typeface="Avenir Book" panose="02000503020000020003" pitchFamily="2" charset="0"/>
                <a:ea typeface="Cambria" panose="02040503050406030204" pitchFamily="18" charset="0"/>
                <a:cs typeface="Arial" panose="020B0604020202020204" pitchFamily="34" charset="0"/>
              </a:rPr>
              <a:t>Africa-Centric Protocols and Practices: </a:t>
            </a:r>
            <a:r>
              <a:rPr lang="en-US" sz="2600" dirty="0">
                <a:solidFill>
                  <a:srgbClr val="000000"/>
                </a:solidFill>
                <a:latin typeface="Avenir Book" panose="02000503020000020003" pitchFamily="2" charset="0"/>
                <a:ea typeface="Cambria" panose="02040503050406030204" pitchFamily="18" charset="0"/>
                <a:cs typeface="Arial" panose="020B0604020202020204" pitchFamily="34" charset="0"/>
              </a:rPr>
              <a:t>Cancer research in SSA can be based on those developed in the US and elsewhere, but these must be adapted to the SSA setting to address African needs and questions.</a:t>
            </a:r>
            <a:endParaRPr lang="en-US" sz="2600" dirty="0">
              <a:effectLst/>
              <a:latin typeface="Avenir Book" panose="02000503020000020003" pitchFamily="2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36538" marR="0" lvl="0" indent="-236538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171450" algn="l"/>
                <a:tab pos="457200" algn="l"/>
              </a:tabLst>
            </a:pPr>
            <a:endParaRPr lang="en-US" sz="2600" i="1" dirty="0">
              <a:solidFill>
                <a:srgbClr val="000000"/>
              </a:solidFill>
              <a:latin typeface="Avenir Book" panose="02000503020000020003" pitchFamily="2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36538" marR="0" lvl="0" indent="-236538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171450" algn="l"/>
                <a:tab pos="457200" algn="l"/>
              </a:tabLst>
            </a:pPr>
            <a:r>
              <a:rPr lang="en-US" sz="2600" dirty="0">
                <a:solidFill>
                  <a:srgbClr val="000000"/>
                </a:solidFill>
                <a:latin typeface="Avenir Book" panose="02000503020000020003" pitchFamily="2" charset="0"/>
                <a:ea typeface="Cambria" panose="02040503050406030204" pitchFamily="18" charset="0"/>
                <a:cs typeface="Arial" panose="020B0604020202020204" pitchFamily="34" charset="0"/>
              </a:rPr>
              <a:t>Results generated by cancer researchers in SSA should have: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171450" algn="l"/>
                <a:tab pos="457200" algn="l"/>
              </a:tabLst>
            </a:pPr>
            <a:r>
              <a:rPr lang="en-US" sz="2600" dirty="0">
                <a:solidFill>
                  <a:srgbClr val="000000"/>
                </a:solidFill>
                <a:latin typeface="Avenir Book" panose="02000503020000020003" pitchFamily="2" charset="0"/>
                <a:ea typeface="Cambria" panose="02040503050406030204" pitchFamily="18" charset="0"/>
                <a:cs typeface="Arial" panose="020B0604020202020204" pitchFamily="34" charset="0"/>
              </a:rPr>
              <a:t>Global scientific impact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171450" algn="l"/>
                <a:tab pos="457200" algn="l"/>
              </a:tabLst>
            </a:pPr>
            <a:r>
              <a:rPr lang="en-US" sz="2600" dirty="0">
                <a:solidFill>
                  <a:srgbClr val="000000"/>
                </a:solidFill>
                <a:latin typeface="Avenir Book" panose="02000503020000020003" pitchFamily="2" charset="0"/>
                <a:ea typeface="Cambria" panose="02040503050406030204" pitchFamily="18" charset="0"/>
                <a:cs typeface="Arial" panose="020B0604020202020204" pitchFamily="34" charset="0"/>
              </a:rPr>
              <a:t>Local health impact</a:t>
            </a:r>
          </a:p>
          <a:p>
            <a:pPr algn="just">
              <a:tabLst>
                <a:tab pos="171450" algn="l"/>
                <a:tab pos="457200" algn="l"/>
              </a:tabLst>
            </a:pPr>
            <a:endParaRPr lang="en-US" sz="2000" dirty="0">
              <a:effectLst/>
              <a:latin typeface="Avenir Book" panose="02000503020000020003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3C9D9C-6BA9-5341-9AE5-2C4469CB2786}"/>
              </a:ext>
            </a:extLst>
          </p:cNvPr>
          <p:cNvSpPr txBox="1"/>
          <p:nvPr/>
        </p:nvSpPr>
        <p:spPr>
          <a:xfrm>
            <a:off x="1579855" y="227626"/>
            <a:ext cx="5572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2D05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Principles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8D45B4-06AF-0DAD-71E6-B5F2BF6D5FEE}"/>
              </a:ext>
            </a:extLst>
          </p:cNvPr>
          <p:cNvSpPr/>
          <p:nvPr/>
        </p:nvSpPr>
        <p:spPr>
          <a:xfrm>
            <a:off x="16232" y="0"/>
            <a:ext cx="1394460" cy="6858000"/>
          </a:xfrm>
          <a:prstGeom prst="rect">
            <a:avLst/>
          </a:prstGeom>
          <a:gradFill flip="none" rotWithShape="1">
            <a:gsLst>
              <a:gs pos="0">
                <a:srgbClr val="668AB8">
                  <a:tint val="66000"/>
                  <a:satMod val="160000"/>
                </a:srgbClr>
              </a:gs>
              <a:gs pos="50000">
                <a:srgbClr val="668AB8">
                  <a:tint val="44500"/>
                  <a:satMod val="160000"/>
                </a:srgbClr>
              </a:gs>
              <a:gs pos="100000">
                <a:srgbClr val="668AB8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1184E4-B4F1-F416-71A4-320367B3A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2" y="150752"/>
            <a:ext cx="1394460" cy="6351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FA7480-F105-F535-453F-1D35EF76278A}"/>
              </a:ext>
            </a:extLst>
          </p:cNvPr>
          <p:cNvSpPr/>
          <p:nvPr/>
        </p:nvSpPr>
        <p:spPr>
          <a:xfrm>
            <a:off x="0" y="6488668"/>
            <a:ext cx="12191999" cy="369332"/>
          </a:xfrm>
          <a:prstGeom prst="rect">
            <a:avLst/>
          </a:prstGeom>
          <a:solidFill>
            <a:srgbClr val="668AB8"/>
          </a:solidFill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Inquires: </a:t>
            </a:r>
            <a:r>
              <a:rPr lang="en-US" b="1" dirty="0">
                <a:solidFill>
                  <a:schemeClr val="bg1"/>
                </a:solidFill>
                <a:latin typeface="Avenir Book" panose="02000503020000020003" pitchFamily="2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contact@africancancerstars.org</a:t>
            </a:r>
            <a:r>
              <a:rPr lang="en-US" b="1" dirty="0">
                <a:solidFill>
                  <a:schemeClr val="bg1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.  -   </a:t>
            </a:r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Web: </a:t>
            </a:r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www.africancancerstars.org</a:t>
            </a:r>
            <a:endParaRPr lang="en-US" sz="1600" b="1" dirty="0">
              <a:solidFill>
                <a:schemeClr val="bg1"/>
              </a:solidFill>
              <a:latin typeface="Avenir Book" panose="02000503020000020003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109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7A80E1-E698-9845-9F5C-A46F3E5E08CF}"/>
              </a:ext>
            </a:extLst>
          </p:cNvPr>
          <p:cNvSpPr/>
          <p:nvPr/>
        </p:nvSpPr>
        <p:spPr>
          <a:xfrm>
            <a:off x="1741994" y="1351508"/>
            <a:ext cx="520250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A Principal Investigator (PI-STARS) Track:  </a:t>
            </a:r>
            <a:r>
              <a:rPr lang="en-US" sz="2400" dirty="0">
                <a:solidFill>
                  <a:srgbClr val="000000"/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for doctoral-level investigators who will be trained to demonstrate leadership in independent and collaborative research, and </a:t>
            </a:r>
          </a:p>
          <a:p>
            <a:endParaRPr lang="en-US" sz="2400" dirty="0">
              <a:solidFill>
                <a:srgbClr val="000000"/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A Project Manager (PM-STARS) Track: </a:t>
            </a:r>
            <a:r>
              <a:rPr lang="en-US" sz="2400" dirty="0">
                <a:solidFill>
                  <a:srgbClr val="000000"/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for those interested in gaining skills in project management to be able to support the conduct of research</a:t>
            </a:r>
            <a:r>
              <a:rPr lang="en-US" sz="3000" dirty="0">
                <a:solidFill>
                  <a:srgbClr val="000000"/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. </a:t>
            </a:r>
            <a:endParaRPr lang="en-US" sz="3000" dirty="0">
              <a:latin typeface="Avenir Book" panose="0200050302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49BCC7-F775-A641-A4C3-96908EED5400}"/>
              </a:ext>
            </a:extLst>
          </p:cNvPr>
          <p:cNvSpPr txBox="1"/>
          <p:nvPr/>
        </p:nvSpPr>
        <p:spPr>
          <a:xfrm>
            <a:off x="1544286" y="244749"/>
            <a:ext cx="5572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92D05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Training Tracks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1CA9BB-FBB5-E697-604C-CE0D51BFDB85}"/>
              </a:ext>
            </a:extLst>
          </p:cNvPr>
          <p:cNvSpPr/>
          <p:nvPr/>
        </p:nvSpPr>
        <p:spPr>
          <a:xfrm>
            <a:off x="16232" y="0"/>
            <a:ext cx="1394460" cy="6858000"/>
          </a:xfrm>
          <a:prstGeom prst="rect">
            <a:avLst/>
          </a:prstGeom>
          <a:gradFill flip="none" rotWithShape="1">
            <a:gsLst>
              <a:gs pos="0">
                <a:srgbClr val="668AB8">
                  <a:tint val="66000"/>
                  <a:satMod val="160000"/>
                </a:srgbClr>
              </a:gs>
              <a:gs pos="50000">
                <a:srgbClr val="668AB8">
                  <a:tint val="44500"/>
                  <a:satMod val="160000"/>
                </a:srgbClr>
              </a:gs>
              <a:gs pos="100000">
                <a:srgbClr val="668AB8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535F71-1850-8DB1-F622-6D5A94847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2" y="150752"/>
            <a:ext cx="1394460" cy="6351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910D7D-C80E-54B9-01AF-B7BCB2883EC2}"/>
              </a:ext>
            </a:extLst>
          </p:cNvPr>
          <p:cNvSpPr/>
          <p:nvPr/>
        </p:nvSpPr>
        <p:spPr>
          <a:xfrm>
            <a:off x="0" y="6488668"/>
            <a:ext cx="12191999" cy="369332"/>
          </a:xfrm>
          <a:prstGeom prst="rect">
            <a:avLst/>
          </a:prstGeom>
          <a:solidFill>
            <a:srgbClr val="668AB8"/>
          </a:solidFill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Inquires: </a:t>
            </a:r>
            <a:r>
              <a:rPr lang="en-US" b="1" dirty="0">
                <a:solidFill>
                  <a:schemeClr val="bg1"/>
                </a:solidFill>
                <a:latin typeface="Avenir Book" panose="02000503020000020003" pitchFamily="2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contact@africancancerstars.org</a:t>
            </a:r>
            <a:r>
              <a:rPr lang="en-US" b="1" dirty="0">
                <a:solidFill>
                  <a:schemeClr val="bg1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.  -   </a:t>
            </a:r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Web: </a:t>
            </a:r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www.africancancerstars.org</a:t>
            </a:r>
            <a:endParaRPr lang="en-US" sz="1600" b="1" dirty="0">
              <a:solidFill>
                <a:schemeClr val="bg1"/>
              </a:solidFill>
              <a:latin typeface="Avenir Book" panose="02000503020000020003" pitchFamily="2" charset="0"/>
              <a:ea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0C8C6C7-F5D9-1E9F-AA48-7032C383D790}"/>
              </a:ext>
            </a:extLst>
          </p:cNvPr>
          <p:cNvGrpSpPr/>
          <p:nvPr/>
        </p:nvGrpSpPr>
        <p:grpSpPr>
          <a:xfrm>
            <a:off x="7275799" y="774743"/>
            <a:ext cx="4180286" cy="4939182"/>
            <a:chOff x="6881404" y="933117"/>
            <a:chExt cx="4180286" cy="493918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70E63A9-4A39-FB2A-A77C-A5F0D2A3E2D5}"/>
                </a:ext>
              </a:extLst>
            </p:cNvPr>
            <p:cNvSpPr/>
            <p:nvPr/>
          </p:nvSpPr>
          <p:spPr>
            <a:xfrm>
              <a:off x="6881404" y="2062299"/>
              <a:ext cx="2525486" cy="2438400"/>
            </a:xfrm>
            <a:prstGeom prst="ellipse">
              <a:avLst/>
            </a:prstGeom>
            <a:solidFill>
              <a:schemeClr val="accent1">
                <a:alpha val="3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04A20D7-309E-C796-5FFF-84C610C8B1E0}"/>
                </a:ext>
              </a:extLst>
            </p:cNvPr>
            <p:cNvSpPr/>
            <p:nvPr/>
          </p:nvSpPr>
          <p:spPr>
            <a:xfrm>
              <a:off x="7665176" y="3433899"/>
              <a:ext cx="2525486" cy="2438400"/>
            </a:xfrm>
            <a:prstGeom prst="ellipse">
              <a:avLst/>
            </a:prstGeom>
            <a:solidFill>
              <a:srgbClr val="92D050">
                <a:alpha val="3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C6A4243-3897-50CF-5D82-A8529730E238}"/>
                </a:ext>
              </a:extLst>
            </p:cNvPr>
            <p:cNvSpPr/>
            <p:nvPr/>
          </p:nvSpPr>
          <p:spPr>
            <a:xfrm>
              <a:off x="8448948" y="2062299"/>
              <a:ext cx="2525486" cy="2438400"/>
            </a:xfrm>
            <a:prstGeom prst="ellipse">
              <a:avLst/>
            </a:prstGeom>
            <a:solidFill>
              <a:srgbClr val="FFC000">
                <a:alpha val="3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E193A7-787D-DD99-1DE0-D836D6333064}"/>
                </a:ext>
              </a:extLst>
            </p:cNvPr>
            <p:cNvSpPr txBox="1"/>
            <p:nvPr/>
          </p:nvSpPr>
          <p:spPr>
            <a:xfrm>
              <a:off x="9332902" y="2718346"/>
              <a:ext cx="17287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venir Book" panose="02000503020000020003" pitchFamily="2" charset="0"/>
                  <a:cs typeface="Arial" panose="020B0604020202020204" pitchFamily="34" charset="0"/>
                </a:rPr>
                <a:t>Institutional Environment &amp; Commitment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DBEB32-618F-1315-CF24-640DDAC1837F}"/>
                </a:ext>
              </a:extLst>
            </p:cNvPr>
            <p:cNvSpPr txBox="1"/>
            <p:nvPr/>
          </p:nvSpPr>
          <p:spPr>
            <a:xfrm>
              <a:off x="6963217" y="2867120"/>
              <a:ext cx="15859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venir Book" panose="02000503020000020003" pitchFamily="2" charset="0"/>
                  <a:cs typeface="Arial" panose="020B0604020202020204" pitchFamily="34" charset="0"/>
                </a:rPr>
                <a:t>Readiness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023588D-4666-78B2-85D3-6C94C4CBA950}"/>
                </a:ext>
              </a:extLst>
            </p:cNvPr>
            <p:cNvSpPr txBox="1"/>
            <p:nvPr/>
          </p:nvSpPr>
          <p:spPr>
            <a:xfrm>
              <a:off x="8125778" y="4738287"/>
              <a:ext cx="15859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venir Book" panose="02000503020000020003" pitchFamily="2" charset="0"/>
                  <a:cs typeface="Arial" panose="020B0604020202020204" pitchFamily="34" charset="0"/>
                </a:rPr>
                <a:t>Mentorship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5FD9E17-7676-F221-C598-4B295DF543FF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 flipV="1">
              <a:off x="8886670" y="1348616"/>
              <a:ext cx="446232" cy="2455973"/>
            </a:xfrm>
            <a:prstGeom prst="straightConnector1">
              <a:avLst/>
            </a:prstGeom>
            <a:ln w="38100">
              <a:headEnd type="triangl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75D01E-0E35-2823-4F7A-F1744F27BD04}"/>
                </a:ext>
              </a:extLst>
            </p:cNvPr>
            <p:cNvSpPr txBox="1"/>
            <p:nvPr/>
          </p:nvSpPr>
          <p:spPr>
            <a:xfrm>
              <a:off x="9332902" y="933117"/>
              <a:ext cx="17287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venir Book" panose="02000503020000020003" pitchFamily="2" charset="0"/>
                  <a:cs typeface="Arial" panose="020B0604020202020204" pitchFamily="34" charset="0"/>
                </a:rPr>
                <a:t>Successful Candidate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94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652BB95-06B3-6E75-0FD2-44FF413B2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526" y="1014017"/>
            <a:ext cx="581765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2D1881C-B8CA-C846-EC1B-5DC33A50DC29}"/>
              </a:ext>
            </a:extLst>
          </p:cNvPr>
          <p:cNvSpPr/>
          <p:nvPr/>
        </p:nvSpPr>
        <p:spPr>
          <a:xfrm>
            <a:off x="16232" y="0"/>
            <a:ext cx="2901868" cy="6858000"/>
          </a:xfrm>
          <a:prstGeom prst="rect">
            <a:avLst/>
          </a:prstGeom>
          <a:gradFill flip="none" rotWithShape="1">
            <a:gsLst>
              <a:gs pos="0">
                <a:srgbClr val="668AB8">
                  <a:tint val="66000"/>
                  <a:satMod val="160000"/>
                </a:srgbClr>
              </a:gs>
              <a:gs pos="50000">
                <a:srgbClr val="668AB8">
                  <a:tint val="44500"/>
                  <a:satMod val="160000"/>
                </a:srgbClr>
              </a:gs>
              <a:gs pos="100000">
                <a:srgbClr val="668AB8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ADEE224-89B9-291C-D371-7EA29AB063B6}"/>
              </a:ext>
            </a:extLst>
          </p:cNvPr>
          <p:cNvSpPr/>
          <p:nvPr/>
        </p:nvSpPr>
        <p:spPr>
          <a:xfrm>
            <a:off x="3529386" y="4105109"/>
            <a:ext cx="171450" cy="1714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2916C27-56A2-E617-F9D7-5CA3E9719B76}"/>
              </a:ext>
            </a:extLst>
          </p:cNvPr>
          <p:cNvSpPr/>
          <p:nvPr/>
        </p:nvSpPr>
        <p:spPr>
          <a:xfrm>
            <a:off x="3111502" y="2668985"/>
            <a:ext cx="171450" cy="171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23DE7F-A728-EB37-1AC2-506064794A63}"/>
              </a:ext>
            </a:extLst>
          </p:cNvPr>
          <p:cNvSpPr txBox="1"/>
          <p:nvPr/>
        </p:nvSpPr>
        <p:spPr>
          <a:xfrm>
            <a:off x="3722711" y="4021427"/>
            <a:ext cx="1471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PI (N=18)</a:t>
            </a:r>
          </a:p>
          <a:p>
            <a:r>
              <a:rPr lang="en-US" dirty="0">
                <a:latin typeface="Avenir Book" panose="02000503020000020003" pitchFamily="2" charset="0"/>
              </a:rPr>
              <a:t>PM (N=34)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AC133F9-B629-FB3B-8383-DA94A462157D}"/>
              </a:ext>
            </a:extLst>
          </p:cNvPr>
          <p:cNvSpPr/>
          <p:nvPr/>
        </p:nvSpPr>
        <p:spPr>
          <a:xfrm>
            <a:off x="6830062" y="3642917"/>
            <a:ext cx="171450" cy="1714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8FA8474-FEE9-FC0D-C0DF-82FB670F71DA}"/>
              </a:ext>
            </a:extLst>
          </p:cNvPr>
          <p:cNvSpPr/>
          <p:nvPr/>
        </p:nvSpPr>
        <p:spPr>
          <a:xfrm>
            <a:off x="4258312" y="3107471"/>
            <a:ext cx="171450" cy="1714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9F53FD2-2172-6DB5-385A-5D1987412024}"/>
              </a:ext>
            </a:extLst>
          </p:cNvPr>
          <p:cNvSpPr/>
          <p:nvPr/>
        </p:nvSpPr>
        <p:spPr>
          <a:xfrm>
            <a:off x="4654552" y="3283520"/>
            <a:ext cx="171450" cy="1714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02D76B2-5FF3-ABB4-7534-8110E464589E}"/>
              </a:ext>
            </a:extLst>
          </p:cNvPr>
          <p:cNvSpPr/>
          <p:nvPr/>
        </p:nvSpPr>
        <p:spPr>
          <a:xfrm>
            <a:off x="5570630" y="5995689"/>
            <a:ext cx="171450" cy="1714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C7FD09E-C8E5-887C-682F-DC52F306AB66}"/>
              </a:ext>
            </a:extLst>
          </p:cNvPr>
          <p:cNvSpPr/>
          <p:nvPr/>
        </p:nvSpPr>
        <p:spPr>
          <a:xfrm>
            <a:off x="4286887" y="3277713"/>
            <a:ext cx="171450" cy="1714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5426AEB-AB48-3A5C-C312-0CF827DD3166}"/>
              </a:ext>
            </a:extLst>
          </p:cNvPr>
          <p:cNvSpPr/>
          <p:nvPr/>
        </p:nvSpPr>
        <p:spPr>
          <a:xfrm>
            <a:off x="4826002" y="3107471"/>
            <a:ext cx="171450" cy="1714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B2AD3B7-CD35-8841-388E-F4A9C93DF9EF}"/>
              </a:ext>
            </a:extLst>
          </p:cNvPr>
          <p:cNvSpPr/>
          <p:nvPr/>
        </p:nvSpPr>
        <p:spPr>
          <a:xfrm>
            <a:off x="4734562" y="3277713"/>
            <a:ext cx="171450" cy="171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028A2E2-8521-F03C-468C-07EFFDDA239C}"/>
              </a:ext>
            </a:extLst>
          </p:cNvPr>
          <p:cNvSpPr/>
          <p:nvPr/>
        </p:nvSpPr>
        <p:spPr>
          <a:xfrm>
            <a:off x="5930902" y="5685184"/>
            <a:ext cx="171450" cy="171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1C7FFA4-A6E5-DCEF-5E5D-D98BB91BBA26}"/>
              </a:ext>
            </a:extLst>
          </p:cNvPr>
          <p:cNvSpPr/>
          <p:nvPr/>
        </p:nvSpPr>
        <p:spPr>
          <a:xfrm>
            <a:off x="3530371" y="4344592"/>
            <a:ext cx="171450" cy="171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9A9E988-2449-3A14-1331-6EE13DB8DDDA}"/>
              </a:ext>
            </a:extLst>
          </p:cNvPr>
          <p:cNvSpPr/>
          <p:nvPr/>
        </p:nvSpPr>
        <p:spPr>
          <a:xfrm>
            <a:off x="4194495" y="3240042"/>
            <a:ext cx="171450" cy="171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00AAFFB-17AB-A625-2C5D-4B4036650602}"/>
              </a:ext>
            </a:extLst>
          </p:cNvPr>
          <p:cNvSpPr/>
          <p:nvPr/>
        </p:nvSpPr>
        <p:spPr>
          <a:xfrm>
            <a:off x="6308448" y="3835907"/>
            <a:ext cx="171450" cy="171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201EACC-73EA-F8E6-42BF-8BA0171ECE41}"/>
              </a:ext>
            </a:extLst>
          </p:cNvPr>
          <p:cNvSpPr/>
          <p:nvPr/>
        </p:nvSpPr>
        <p:spPr>
          <a:xfrm>
            <a:off x="7001512" y="3814367"/>
            <a:ext cx="171450" cy="171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760C5F0-FBE1-7074-6008-F1002AAEB2F8}"/>
              </a:ext>
            </a:extLst>
          </p:cNvPr>
          <p:cNvSpPr/>
          <p:nvPr/>
        </p:nvSpPr>
        <p:spPr>
          <a:xfrm>
            <a:off x="6915787" y="4211927"/>
            <a:ext cx="171450" cy="171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1DAA691-87B6-9E5E-9C29-EABFBCE4FD0E}"/>
              </a:ext>
            </a:extLst>
          </p:cNvPr>
          <p:cNvSpPr/>
          <p:nvPr/>
        </p:nvSpPr>
        <p:spPr>
          <a:xfrm>
            <a:off x="5896158" y="5350489"/>
            <a:ext cx="171450" cy="171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3D7AB40-248A-B1AC-8387-40EB924297B5}"/>
              </a:ext>
            </a:extLst>
          </p:cNvPr>
          <p:cNvSpPr/>
          <p:nvPr/>
        </p:nvSpPr>
        <p:spPr>
          <a:xfrm>
            <a:off x="4590735" y="3091278"/>
            <a:ext cx="171450" cy="171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1386A6D-F340-65FC-80EF-8426AA64C79F}"/>
              </a:ext>
            </a:extLst>
          </p:cNvPr>
          <p:cNvSpPr/>
          <p:nvPr/>
        </p:nvSpPr>
        <p:spPr>
          <a:xfrm>
            <a:off x="6477993" y="3642917"/>
            <a:ext cx="171450" cy="171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F81D14DF-81F7-0DAA-D5A6-6F93D0DCB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763967"/>
              </p:ext>
            </p:extLst>
          </p:nvPr>
        </p:nvGraphicFramePr>
        <p:xfrm>
          <a:off x="293201" y="1879156"/>
          <a:ext cx="2585848" cy="43802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3485">
                  <a:extLst>
                    <a:ext uri="{9D8B030D-6E8A-4147-A177-3AD203B41FA5}">
                      <a16:colId xmlns:a16="http://schemas.microsoft.com/office/drawing/2014/main" val="1281864235"/>
                    </a:ext>
                  </a:extLst>
                </a:gridCol>
                <a:gridCol w="82363">
                  <a:extLst>
                    <a:ext uri="{9D8B030D-6E8A-4147-A177-3AD203B41FA5}">
                      <a16:colId xmlns:a16="http://schemas.microsoft.com/office/drawing/2014/main" val="4183529233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  Biobanking</a:t>
                      </a:r>
                    </a:p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  Biomarkers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527500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  <a:latin typeface="Avenir Book" panose="02000503020000020003" pitchFamily="2" charset="0"/>
                        </a:rPr>
                        <a:t>  Bioethics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572314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Avenir Book" panose="02000503020000020003" pitchFamily="2" charset="0"/>
                        </a:rPr>
                        <a:t>  Breast Cancer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venir Book" panose="02000503020000020003" pitchFamily="2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560618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  Epidemiology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447017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Avenir Book" panose="02000503020000020003" pitchFamily="2" charset="0"/>
                        </a:rPr>
                        <a:t>  Immunology</a:t>
                      </a:r>
                    </a:p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  Implementation Science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venir Book" panose="02000503020000020003" pitchFamily="2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2289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Avenir Book" panose="02000503020000020003" pitchFamily="2" charset="0"/>
                        </a:rPr>
                        <a:t>  Liver Cancer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998032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Avenir Book" panose="02000503020000020003" pitchFamily="2" charset="0"/>
                        </a:rPr>
                        <a:t>  Molecular Biology</a:t>
                      </a:r>
                      <a:br>
                        <a:rPr lang="en-US" sz="1600" u="none" strike="noStrike" dirty="0">
                          <a:effectLst/>
                          <a:latin typeface="Avenir Book" panose="02000503020000020003" pitchFamily="2" charset="0"/>
                        </a:rPr>
                      </a:br>
                      <a:r>
                        <a:rPr lang="en-US" sz="1600" u="none" strike="noStrike" dirty="0">
                          <a:effectLst/>
                          <a:latin typeface="Avenir Book" panose="02000503020000020003" pitchFamily="2" charset="0"/>
                        </a:rPr>
                        <a:t>  Pathology</a:t>
                      </a:r>
                    </a:p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  Pediatric cancer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37691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Avenir Book" panose="02000503020000020003" pitchFamily="2" charset="0"/>
                        </a:rPr>
                        <a:t>  Pharmacology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08791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Avenir Book" panose="02000503020000020003" pitchFamily="2" charset="0"/>
                        </a:rPr>
                        <a:t>  Prostate Cancer</a:t>
                      </a:r>
                    </a:p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  Radiobiology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958433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Avenir Book" panose="02000503020000020003" pitchFamily="2" charset="0"/>
                        </a:rPr>
                        <a:t>  Surgical Oncology</a:t>
                      </a:r>
                    </a:p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  Urologic Oncology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291572"/>
                  </a:ext>
                </a:extLst>
              </a:tr>
              <a:tr h="226553">
                <a:tc>
                  <a:txBody>
                    <a:bodyPr/>
                    <a:lstStyle/>
                    <a:p>
                      <a:pPr algn="l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453784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F1B6D338-2247-D524-05C7-D8AA02AAB35E}"/>
              </a:ext>
            </a:extLst>
          </p:cNvPr>
          <p:cNvSpPr txBox="1"/>
          <p:nvPr/>
        </p:nvSpPr>
        <p:spPr>
          <a:xfrm>
            <a:off x="246878" y="1496613"/>
            <a:ext cx="422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Trainee Interests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C52F83E-C4CB-99EF-DE17-E1D29998EA43}"/>
              </a:ext>
            </a:extLst>
          </p:cNvPr>
          <p:cNvSpPr/>
          <p:nvPr/>
        </p:nvSpPr>
        <p:spPr>
          <a:xfrm>
            <a:off x="3905101" y="3272823"/>
            <a:ext cx="171450" cy="1714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C316E3A-D06D-1C95-BB2D-987A5AAC7083}"/>
              </a:ext>
            </a:extLst>
          </p:cNvPr>
          <p:cNvSpPr/>
          <p:nvPr/>
        </p:nvSpPr>
        <p:spPr>
          <a:xfrm>
            <a:off x="6415578" y="3621377"/>
            <a:ext cx="171450" cy="1714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632E94C-AE01-228F-BD84-7637B4C6E19A}"/>
              </a:ext>
            </a:extLst>
          </p:cNvPr>
          <p:cNvSpPr/>
          <p:nvPr/>
        </p:nvSpPr>
        <p:spPr>
          <a:xfrm>
            <a:off x="5277782" y="4007357"/>
            <a:ext cx="171450" cy="171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3690FFF-AE31-7F5D-6631-898D2FB421F6}"/>
              </a:ext>
            </a:extLst>
          </p:cNvPr>
          <p:cNvSpPr/>
          <p:nvPr/>
        </p:nvSpPr>
        <p:spPr>
          <a:xfrm>
            <a:off x="6658612" y="4142763"/>
            <a:ext cx="171450" cy="171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E8C7DED-4E95-4362-ABA4-8BD92499F4D4}"/>
              </a:ext>
            </a:extLst>
          </p:cNvPr>
          <p:cNvSpPr/>
          <p:nvPr/>
        </p:nvSpPr>
        <p:spPr>
          <a:xfrm>
            <a:off x="6649443" y="3944731"/>
            <a:ext cx="171450" cy="171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AB58038-84C8-87E3-8CDB-4EC176892F77}"/>
              </a:ext>
            </a:extLst>
          </p:cNvPr>
          <p:cNvSpPr/>
          <p:nvPr/>
        </p:nvSpPr>
        <p:spPr>
          <a:xfrm>
            <a:off x="5656355" y="5995906"/>
            <a:ext cx="171450" cy="171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66F5DB-0D58-CFA8-31D1-CFF32DB3E177}"/>
              </a:ext>
            </a:extLst>
          </p:cNvPr>
          <p:cNvSpPr txBox="1"/>
          <p:nvPr/>
        </p:nvSpPr>
        <p:spPr>
          <a:xfrm>
            <a:off x="2918100" y="194328"/>
            <a:ext cx="927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2D05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52 Trainees Selectively Chosen Over 2 Training Cycles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0F1778-B02F-6981-D362-A78F8FB52CC9}"/>
              </a:ext>
            </a:extLst>
          </p:cNvPr>
          <p:cNvSpPr txBox="1"/>
          <p:nvPr/>
        </p:nvSpPr>
        <p:spPr>
          <a:xfrm>
            <a:off x="9512507" y="1402947"/>
            <a:ext cx="1532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27 Men</a:t>
            </a:r>
          </a:p>
          <a:p>
            <a:r>
              <a:rPr lang="en-US" dirty="0"/>
              <a:t>25 Women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87F26CB9-C6E7-9B2A-610B-557F1DA26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433445"/>
              </p:ext>
            </p:extLst>
          </p:nvPr>
        </p:nvGraphicFramePr>
        <p:xfrm>
          <a:off x="8541749" y="2189034"/>
          <a:ext cx="3201705" cy="3293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7862">
                  <a:extLst>
                    <a:ext uri="{9D8B030D-6E8A-4147-A177-3AD203B41FA5}">
                      <a16:colId xmlns:a16="http://schemas.microsoft.com/office/drawing/2014/main" val="183396954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val="4009435238"/>
                    </a:ext>
                  </a:extLst>
                </a:gridCol>
                <a:gridCol w="708870">
                  <a:extLst>
                    <a:ext uri="{9D8B030D-6E8A-4147-A177-3AD203B41FA5}">
                      <a16:colId xmlns:a16="http://schemas.microsoft.com/office/drawing/2014/main" val="270653726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Avenir Book" panose="02000503020000020003" pitchFamily="2" charset="0"/>
                        </a:rPr>
                        <a:t>Country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venir Book" panose="02000503020000020003" pitchFamily="2" charset="0"/>
                        </a:rPr>
                        <a:t>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20552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venir Book" panose="02000503020000020003" pitchFamily="2" charset="0"/>
                        </a:rPr>
                        <a:t>Botswana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venir Book" panose="02000503020000020003" pitchFamily="2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venir Book" panose="02000503020000020003" pitchFamily="2" charset="0"/>
                        </a:rPr>
                        <a:t>5.8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81189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venir Book" panose="02000503020000020003" pitchFamily="2" charset="0"/>
                        </a:rPr>
                        <a:t>Cote D'Ivoire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venir Book" panose="02000503020000020003" pitchFamily="2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venir Book" panose="02000503020000020003" pitchFamily="2" charset="0"/>
                        </a:rPr>
                        <a:t>1.9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00806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venir Book" panose="02000503020000020003" pitchFamily="2" charset="0"/>
                        </a:rPr>
                        <a:t>DRC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venir Book" panose="02000503020000020003" pitchFamily="2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venir Book" panose="02000503020000020003" pitchFamily="2" charset="0"/>
                        </a:rPr>
                        <a:t>1.9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79135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venir Book" panose="02000503020000020003" pitchFamily="2" charset="0"/>
                        </a:rPr>
                        <a:t>Ghana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venir Book" panose="02000503020000020003" pitchFamily="2" charset="0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venir Book" panose="02000503020000020003" pitchFamily="2" charset="0"/>
                        </a:rPr>
                        <a:t>7.7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549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venir Book" panose="02000503020000020003" pitchFamily="2" charset="0"/>
                        </a:rPr>
                        <a:t>Kenya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venir Book" panose="02000503020000020003" pitchFamily="2" charset="0"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venir Book" panose="02000503020000020003" pitchFamily="2" charset="0"/>
                        </a:rPr>
                        <a:t>5.8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75558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venir Book" panose="02000503020000020003" pitchFamily="2" charset="0"/>
                        </a:rPr>
                        <a:t>Nigeria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venir Book" panose="02000503020000020003" pitchFamily="2" charset="0"/>
                        </a:rPr>
                        <a:t>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venir Book" panose="02000503020000020003" pitchFamily="2" charset="0"/>
                        </a:rPr>
                        <a:t>26.9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8232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venir Book" panose="02000503020000020003" pitchFamily="2" charset="0"/>
                        </a:rPr>
                        <a:t>Rwanda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venir Book" panose="02000503020000020003" pitchFamily="2" charset="0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venir Book" panose="02000503020000020003" pitchFamily="2" charset="0"/>
                        </a:rPr>
                        <a:t>7.7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83231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venir Book" panose="02000503020000020003" pitchFamily="2" charset="0"/>
                        </a:rPr>
                        <a:t>S. Africa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venir Book" panose="02000503020000020003" pitchFamily="2" charset="0"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venir Book" panose="02000503020000020003" pitchFamily="2" charset="0"/>
                        </a:rPr>
                        <a:t>1.9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97992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venir Book" panose="02000503020000020003" pitchFamily="2" charset="0"/>
                        </a:rPr>
                        <a:t>Senegal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venir Book" panose="02000503020000020003" pitchFamily="2" charset="0"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venir Book" panose="02000503020000020003" pitchFamily="2" charset="0"/>
                        </a:rPr>
                        <a:t>1.9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2345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venir Book" panose="02000503020000020003" pitchFamily="2" charset="0"/>
                        </a:rPr>
                        <a:t>South Africa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venir Book" panose="02000503020000020003" pitchFamily="2" charset="0"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venir Book" panose="02000503020000020003" pitchFamily="2" charset="0"/>
                        </a:rPr>
                        <a:t>19.2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40817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venir Book" panose="02000503020000020003" pitchFamily="2" charset="0"/>
                        </a:rPr>
                        <a:t>Tanzania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venir Book" panose="02000503020000020003" pitchFamily="2" charset="0"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venir Book" panose="02000503020000020003" pitchFamily="2" charset="0"/>
                        </a:rPr>
                        <a:t>11.5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64153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venir Book" panose="02000503020000020003" pitchFamily="2" charset="0"/>
                        </a:rPr>
                        <a:t>Uganda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venir Book" panose="02000503020000020003" pitchFamily="2" charset="0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venir Book" panose="02000503020000020003" pitchFamily="2" charset="0"/>
                        </a:rPr>
                        <a:t>7.7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840711"/>
                  </a:ext>
                </a:extLst>
              </a:tr>
            </a:tbl>
          </a:graphicData>
        </a:graphic>
      </p:graphicFrame>
      <p:pic>
        <p:nvPicPr>
          <p:cNvPr id="36" name="Picture 35">
            <a:extLst>
              <a:ext uri="{FF2B5EF4-FFF2-40B4-BE49-F238E27FC236}">
                <a16:creationId xmlns:a16="http://schemas.microsoft.com/office/drawing/2014/main" id="{2BB3C77D-CCBC-A4DC-E6FD-96E213FD3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608" y="137618"/>
            <a:ext cx="1394460" cy="6351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49C4AB-63D1-C793-F42D-1B5EF3AC8BFA}"/>
              </a:ext>
            </a:extLst>
          </p:cNvPr>
          <p:cNvSpPr/>
          <p:nvPr/>
        </p:nvSpPr>
        <p:spPr>
          <a:xfrm>
            <a:off x="0" y="6488668"/>
            <a:ext cx="12191999" cy="369332"/>
          </a:xfrm>
          <a:prstGeom prst="rect">
            <a:avLst/>
          </a:prstGeom>
          <a:solidFill>
            <a:srgbClr val="668AB8"/>
          </a:solidFill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Inquires: </a:t>
            </a:r>
            <a:r>
              <a:rPr lang="en-US" b="1" dirty="0">
                <a:solidFill>
                  <a:schemeClr val="bg1"/>
                </a:solidFill>
                <a:latin typeface="Avenir Book" panose="02000503020000020003" pitchFamily="2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contact@africancancerstars.org</a:t>
            </a:r>
            <a:r>
              <a:rPr lang="en-US" b="1" dirty="0">
                <a:solidFill>
                  <a:schemeClr val="bg1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.  -   </a:t>
            </a:r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Web: </a:t>
            </a:r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  <a:ea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www.africancancerstars.org</a:t>
            </a:r>
            <a:endParaRPr lang="en-US" sz="1600" b="1" dirty="0">
              <a:solidFill>
                <a:schemeClr val="bg1"/>
              </a:solidFill>
              <a:latin typeface="Avenir Book" panose="02000503020000020003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226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2CB7C2-0EE4-1903-C9F8-6B4725FD3AE3}"/>
              </a:ext>
            </a:extLst>
          </p:cNvPr>
          <p:cNvSpPr/>
          <p:nvPr/>
        </p:nvSpPr>
        <p:spPr>
          <a:xfrm>
            <a:off x="16232" y="0"/>
            <a:ext cx="2862892" cy="6858000"/>
          </a:xfrm>
          <a:prstGeom prst="rect">
            <a:avLst/>
          </a:prstGeom>
          <a:gradFill flip="none" rotWithShape="1">
            <a:gsLst>
              <a:gs pos="0">
                <a:srgbClr val="668AB8">
                  <a:tint val="66000"/>
                  <a:satMod val="160000"/>
                </a:srgbClr>
              </a:gs>
              <a:gs pos="50000">
                <a:srgbClr val="668AB8">
                  <a:tint val="44500"/>
                  <a:satMod val="160000"/>
                </a:srgbClr>
              </a:gs>
              <a:gs pos="100000">
                <a:srgbClr val="668AB8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BD03D23-16FD-BBCC-9B64-E279554A6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257" y="1236959"/>
            <a:ext cx="10444134" cy="49129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20E1C0-994E-E943-03FC-993C98F52EE1}"/>
              </a:ext>
            </a:extLst>
          </p:cNvPr>
          <p:cNvSpPr txBox="1"/>
          <p:nvPr/>
        </p:nvSpPr>
        <p:spPr>
          <a:xfrm>
            <a:off x="0" y="49845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92D05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Training Activities and Timeline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BCCA41-0FA3-9D83-728B-BCD713DD3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064" y="439958"/>
            <a:ext cx="1394460" cy="6351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60C79B8-0774-3A4A-B67C-C04C4F5074DD}"/>
              </a:ext>
            </a:extLst>
          </p:cNvPr>
          <p:cNvSpPr/>
          <p:nvPr/>
        </p:nvSpPr>
        <p:spPr>
          <a:xfrm>
            <a:off x="0" y="6488668"/>
            <a:ext cx="12191999" cy="369332"/>
          </a:xfrm>
          <a:prstGeom prst="rect">
            <a:avLst/>
          </a:prstGeom>
          <a:solidFill>
            <a:srgbClr val="668AB8"/>
          </a:solidFill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Inquires: </a:t>
            </a:r>
            <a:r>
              <a:rPr lang="en-US" b="1" dirty="0">
                <a:solidFill>
                  <a:schemeClr val="bg1"/>
                </a:solidFill>
                <a:latin typeface="Avenir Book" panose="02000503020000020003" pitchFamily="2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contact@africancancerstars.org</a:t>
            </a:r>
            <a:r>
              <a:rPr lang="en-US" b="1" dirty="0">
                <a:solidFill>
                  <a:schemeClr val="bg1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.  -   </a:t>
            </a:r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Web: </a:t>
            </a:r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www.africancancerstars.org</a:t>
            </a:r>
            <a:endParaRPr lang="en-US" sz="1600" b="1" dirty="0">
              <a:solidFill>
                <a:schemeClr val="bg1"/>
              </a:solidFill>
              <a:latin typeface="Avenir Book" panose="02000503020000020003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411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8AF230-7FC8-914F-B048-8C01D3EA2C1E}"/>
              </a:ext>
            </a:extLst>
          </p:cNvPr>
          <p:cNvSpPr txBox="1"/>
          <p:nvPr/>
        </p:nvSpPr>
        <p:spPr>
          <a:xfrm>
            <a:off x="1860466" y="341961"/>
            <a:ext cx="8471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800" b="1" dirty="0">
                <a:solidFill>
                  <a:srgbClr val="92D050"/>
                </a:solidFill>
                <a:latin typeface="Avenir Book" panose="02000503020000020003" pitchFamily="2" charset="0"/>
              </a:rPr>
              <a:t>PROMOTE-AFRICA Core Curriculum – Both tracks</a:t>
            </a:r>
            <a:endParaRPr lang="en-US" dirty="0">
              <a:solidFill>
                <a:srgbClr val="92D050"/>
              </a:solidFill>
              <a:latin typeface="Avenir Book" panose="02000503020000020003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42BD6E-EE11-112F-6B5C-7C1C7BB6B7FF}"/>
              </a:ext>
            </a:extLst>
          </p:cNvPr>
          <p:cNvSpPr/>
          <p:nvPr/>
        </p:nvSpPr>
        <p:spPr>
          <a:xfrm>
            <a:off x="16232" y="0"/>
            <a:ext cx="1394460" cy="6858000"/>
          </a:xfrm>
          <a:prstGeom prst="rect">
            <a:avLst/>
          </a:prstGeom>
          <a:gradFill flip="none" rotWithShape="1">
            <a:gsLst>
              <a:gs pos="0">
                <a:srgbClr val="668AB8">
                  <a:tint val="66000"/>
                  <a:satMod val="160000"/>
                </a:srgbClr>
              </a:gs>
              <a:gs pos="50000">
                <a:srgbClr val="668AB8">
                  <a:tint val="44500"/>
                  <a:satMod val="160000"/>
                </a:srgbClr>
              </a:gs>
              <a:gs pos="100000">
                <a:srgbClr val="668AB8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7C7E91D1-03A1-3A45-9861-E73D9FF87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912" y="1166708"/>
            <a:ext cx="9769434" cy="5142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539BC4-0096-D526-A597-DCBCCF4A9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2" y="150752"/>
            <a:ext cx="1394460" cy="6351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D8AF964-68AF-4F57-795D-97DEAD5AB117}"/>
              </a:ext>
            </a:extLst>
          </p:cNvPr>
          <p:cNvSpPr/>
          <p:nvPr/>
        </p:nvSpPr>
        <p:spPr>
          <a:xfrm>
            <a:off x="0" y="6488668"/>
            <a:ext cx="12191999" cy="369332"/>
          </a:xfrm>
          <a:prstGeom prst="rect">
            <a:avLst/>
          </a:prstGeom>
          <a:solidFill>
            <a:srgbClr val="668AB8"/>
          </a:solidFill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Inquires: </a:t>
            </a:r>
            <a:r>
              <a:rPr lang="en-US" b="1" dirty="0">
                <a:solidFill>
                  <a:schemeClr val="bg1"/>
                </a:solidFill>
                <a:latin typeface="Avenir Book" panose="02000503020000020003" pitchFamily="2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contact@africancancerstars.org</a:t>
            </a:r>
            <a:r>
              <a:rPr lang="en-US" b="1" dirty="0">
                <a:solidFill>
                  <a:schemeClr val="bg1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.  -   </a:t>
            </a:r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Web: </a:t>
            </a:r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www.africancancerstars.org</a:t>
            </a:r>
            <a:endParaRPr lang="en-US" sz="1600" b="1" dirty="0">
              <a:solidFill>
                <a:schemeClr val="bg1"/>
              </a:solidFill>
              <a:latin typeface="Avenir Book" panose="02000503020000020003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912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26F971-449C-9744-B98A-469A48E69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8" y="0"/>
            <a:ext cx="12192000" cy="685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D20B28-10B7-404B-B034-BAF0D353606A}"/>
              </a:ext>
            </a:extLst>
          </p:cNvPr>
          <p:cNvSpPr txBox="1"/>
          <p:nvPr/>
        </p:nvSpPr>
        <p:spPr>
          <a:xfrm>
            <a:off x="28668" y="3542567"/>
            <a:ext cx="8134751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9210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Participating Networks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(Note: Applicants need not be affiliated with these networks or institutions but may benefit from these linkages)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37E17C-71F2-524C-AF2E-56DAD14E19B3}"/>
              </a:ext>
            </a:extLst>
          </p:cNvPr>
          <p:cNvSpPr txBox="1"/>
          <p:nvPr/>
        </p:nvSpPr>
        <p:spPr>
          <a:xfrm>
            <a:off x="491490" y="5543550"/>
            <a:ext cx="645795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>
                <a:latin typeface="Arial" panose="020B0604020202020204" pitchFamily="34" charset="0"/>
                <a:cs typeface="Arial" panose="020B0604020202020204" pitchFamily="34" charset="0"/>
              </a:rPr>
              <a:t>African </a:t>
            </a:r>
            <a:r>
              <a:rPr lang="en-US" sz="1900" err="1">
                <a:latin typeface="Arial" panose="020B0604020202020204" pitchFamily="34" charset="0"/>
                <a:cs typeface="Arial" panose="020B0604020202020204" pitchFamily="34" charset="0"/>
              </a:rPr>
              <a:t>Hepatopancreatobiliary</a:t>
            </a:r>
            <a:r>
              <a:rPr lang="en-US" sz="1900">
                <a:latin typeface="Arial" panose="020B0604020202020204" pitchFamily="34" charset="0"/>
                <a:cs typeface="Arial" panose="020B0604020202020204" pitchFamily="34" charset="0"/>
              </a:rPr>
              <a:t> Cancer Consortium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2E2FFA-6C18-CE4C-8F91-15800327EB90}"/>
              </a:ext>
            </a:extLst>
          </p:cNvPr>
          <p:cNvSpPr/>
          <p:nvPr/>
        </p:nvSpPr>
        <p:spPr>
          <a:xfrm>
            <a:off x="2160270" y="324541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87ABA63-EEDE-1746-8174-48F116DD930D}"/>
              </a:ext>
            </a:extLst>
          </p:cNvPr>
          <p:cNvSpPr/>
          <p:nvPr/>
        </p:nvSpPr>
        <p:spPr>
          <a:xfrm>
            <a:off x="10336530" y="3765697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F3EABB4-F030-2741-ACB9-3C4992E37C48}"/>
              </a:ext>
            </a:extLst>
          </p:cNvPr>
          <p:cNvSpPr/>
          <p:nvPr/>
        </p:nvSpPr>
        <p:spPr>
          <a:xfrm>
            <a:off x="9688830" y="5029891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C56E2EC-15C1-924D-B188-9DBBCF5C988D}"/>
              </a:ext>
            </a:extLst>
          </p:cNvPr>
          <p:cNvSpPr/>
          <p:nvPr/>
        </p:nvSpPr>
        <p:spPr>
          <a:xfrm>
            <a:off x="10199370" y="3746612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15432F2-A383-2044-829E-620F80076D92}"/>
              </a:ext>
            </a:extLst>
          </p:cNvPr>
          <p:cNvSpPr/>
          <p:nvPr/>
        </p:nvSpPr>
        <p:spPr>
          <a:xfrm>
            <a:off x="9688830" y="5943945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0B71D08-58A1-F442-A243-EF18B2A97DAD}"/>
              </a:ext>
            </a:extLst>
          </p:cNvPr>
          <p:cNvSpPr/>
          <p:nvPr/>
        </p:nvSpPr>
        <p:spPr>
          <a:xfrm>
            <a:off x="388620" y="5667330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4FBF8FC-59A3-CC44-B4A1-8BA5014212B0}"/>
              </a:ext>
            </a:extLst>
          </p:cNvPr>
          <p:cNvSpPr/>
          <p:nvPr/>
        </p:nvSpPr>
        <p:spPr>
          <a:xfrm>
            <a:off x="381000" y="4369501"/>
            <a:ext cx="137160" cy="13716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E799F8-8E1C-7241-B263-09B214FB73A9}"/>
              </a:ext>
            </a:extLst>
          </p:cNvPr>
          <p:cNvSpPr txBox="1"/>
          <p:nvPr/>
        </p:nvSpPr>
        <p:spPr>
          <a:xfrm>
            <a:off x="491490" y="4212361"/>
            <a:ext cx="645795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African Oncogenetics Network (AON)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B927D09-5D6E-4443-A18B-95689BEBCB1E}"/>
              </a:ext>
            </a:extLst>
          </p:cNvPr>
          <p:cNvSpPr/>
          <p:nvPr/>
        </p:nvSpPr>
        <p:spPr>
          <a:xfrm>
            <a:off x="9197340" y="6282121"/>
            <a:ext cx="137160" cy="13716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EEC281B-4333-0945-AD1D-1915E3C6219E}"/>
              </a:ext>
            </a:extLst>
          </p:cNvPr>
          <p:cNvSpPr/>
          <p:nvPr/>
        </p:nvSpPr>
        <p:spPr>
          <a:xfrm>
            <a:off x="6812280" y="2776921"/>
            <a:ext cx="137160" cy="13716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4A2B201-50D2-734E-8959-78B2D88611CF}"/>
              </a:ext>
            </a:extLst>
          </p:cNvPr>
          <p:cNvSpPr/>
          <p:nvPr/>
        </p:nvSpPr>
        <p:spPr>
          <a:xfrm>
            <a:off x="9825990" y="3906098"/>
            <a:ext cx="137160" cy="13716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489391D-DB7A-6249-B986-63B4AC8376F7}"/>
              </a:ext>
            </a:extLst>
          </p:cNvPr>
          <p:cNvSpPr/>
          <p:nvPr/>
        </p:nvSpPr>
        <p:spPr>
          <a:xfrm>
            <a:off x="9894570" y="5266802"/>
            <a:ext cx="137160" cy="13716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18B842C-07BA-6F40-AEFA-2BE05950B8F7}"/>
              </a:ext>
            </a:extLst>
          </p:cNvPr>
          <p:cNvSpPr/>
          <p:nvPr/>
        </p:nvSpPr>
        <p:spPr>
          <a:xfrm>
            <a:off x="3613785" y="555691"/>
            <a:ext cx="137160" cy="13716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841D0A4-733C-FD42-987B-ABEC45D20CE9}"/>
              </a:ext>
            </a:extLst>
          </p:cNvPr>
          <p:cNvSpPr/>
          <p:nvPr/>
        </p:nvSpPr>
        <p:spPr>
          <a:xfrm>
            <a:off x="2377440" y="487111"/>
            <a:ext cx="137160" cy="13716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A4C835D-8BC0-2547-BAD4-E6E98C960AA3}"/>
              </a:ext>
            </a:extLst>
          </p:cNvPr>
          <p:cNvSpPr/>
          <p:nvPr/>
        </p:nvSpPr>
        <p:spPr>
          <a:xfrm>
            <a:off x="11563350" y="5406390"/>
            <a:ext cx="137160" cy="13716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B29B594-8063-B342-9A9B-7C79142BD98D}"/>
              </a:ext>
            </a:extLst>
          </p:cNvPr>
          <p:cNvSpPr/>
          <p:nvPr/>
        </p:nvSpPr>
        <p:spPr>
          <a:xfrm>
            <a:off x="8568690" y="1115761"/>
            <a:ext cx="137160" cy="13716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766107D-1243-8D40-97D6-81D400B98863}"/>
              </a:ext>
            </a:extLst>
          </p:cNvPr>
          <p:cNvSpPr/>
          <p:nvPr/>
        </p:nvSpPr>
        <p:spPr>
          <a:xfrm>
            <a:off x="7793446" y="3279841"/>
            <a:ext cx="137160" cy="1371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10993A-2265-3542-9FBA-721CC5B86100}"/>
              </a:ext>
            </a:extLst>
          </p:cNvPr>
          <p:cNvSpPr/>
          <p:nvPr/>
        </p:nvSpPr>
        <p:spPr>
          <a:xfrm>
            <a:off x="7485743" y="3295807"/>
            <a:ext cx="137160" cy="1371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CFE1135-7DD6-4A4F-80ED-84219DE74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10" y="540659"/>
            <a:ext cx="1491890" cy="57072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64DA0C9-FC6D-F742-B742-4660BF196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1140" y="192701"/>
            <a:ext cx="2708910" cy="123376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8FF4E58-E771-7046-AAAB-2927EB84EFC8}"/>
              </a:ext>
            </a:extLst>
          </p:cNvPr>
          <p:cNvCxnSpPr>
            <a:cxnSpLocks/>
          </p:cNvCxnSpPr>
          <p:nvPr/>
        </p:nvCxnSpPr>
        <p:spPr>
          <a:xfrm>
            <a:off x="140677" y="4267163"/>
            <a:ext cx="77899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029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7E9D99C-35F4-420B-9F37-2A1FA3788138}"/>
              </a:ext>
            </a:extLst>
          </p:cNvPr>
          <p:cNvSpPr/>
          <p:nvPr/>
        </p:nvSpPr>
        <p:spPr>
          <a:xfrm>
            <a:off x="16231" y="0"/>
            <a:ext cx="1394460" cy="6858000"/>
          </a:xfrm>
          <a:prstGeom prst="rect">
            <a:avLst/>
          </a:prstGeom>
          <a:gradFill flip="none" rotWithShape="1">
            <a:gsLst>
              <a:gs pos="0">
                <a:srgbClr val="668AB8">
                  <a:tint val="66000"/>
                  <a:satMod val="160000"/>
                </a:srgbClr>
              </a:gs>
              <a:gs pos="50000">
                <a:srgbClr val="668AB8">
                  <a:tint val="44500"/>
                  <a:satMod val="160000"/>
                </a:srgbClr>
              </a:gs>
              <a:gs pos="100000">
                <a:srgbClr val="668AB8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9CCD18D-EA75-7942-017A-1A10C5F1A860}"/>
              </a:ext>
            </a:extLst>
          </p:cNvPr>
          <p:cNvSpPr/>
          <p:nvPr/>
        </p:nvSpPr>
        <p:spPr>
          <a:xfrm>
            <a:off x="5599429" y="3753555"/>
            <a:ext cx="5861862" cy="296423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C72BEF-5A4B-0016-C988-CC8ADEC730A1}"/>
              </a:ext>
            </a:extLst>
          </p:cNvPr>
          <p:cNvSpPr/>
          <p:nvPr/>
        </p:nvSpPr>
        <p:spPr>
          <a:xfrm>
            <a:off x="1409620" y="3753555"/>
            <a:ext cx="4089624" cy="29882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E44875-F2BC-B60D-62DB-D93BB21C69BC}"/>
              </a:ext>
            </a:extLst>
          </p:cNvPr>
          <p:cNvSpPr/>
          <p:nvPr/>
        </p:nvSpPr>
        <p:spPr>
          <a:xfrm>
            <a:off x="1410691" y="903478"/>
            <a:ext cx="10050599" cy="277081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2EF13A-BDF5-4F47-A513-54815F3938E4}"/>
              </a:ext>
            </a:extLst>
          </p:cNvPr>
          <p:cNvSpPr txBox="1"/>
          <p:nvPr/>
        </p:nvSpPr>
        <p:spPr>
          <a:xfrm>
            <a:off x="1106437" y="3120297"/>
            <a:ext cx="2958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venir Book" panose="02000503020000020003" pitchFamily="2" charset="0"/>
              </a:rPr>
              <a:t>Dr. Timothy Rebbeck</a:t>
            </a:r>
            <a:r>
              <a:rPr lang="en-US" dirty="0">
                <a:latin typeface="Avenir Book" panose="02000503020000020003" pitchFamily="2" charset="0"/>
              </a:rPr>
              <a:t> </a:t>
            </a:r>
          </a:p>
          <a:p>
            <a:pPr algn="ctr"/>
            <a:r>
              <a:rPr lang="en-US" sz="1200" dirty="0">
                <a:latin typeface="Avenir Book" panose="02000503020000020003" pitchFamily="2" charset="0"/>
              </a:rPr>
              <a:t>Boston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B32F5A-C1E5-9E4F-B5F2-5E5FC99AB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877" y="1058715"/>
            <a:ext cx="1341844" cy="20232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ABFD1B2-C2E2-A64E-8A3B-49A2E975B5EB}"/>
              </a:ext>
            </a:extLst>
          </p:cNvPr>
          <p:cNvSpPr txBox="1"/>
          <p:nvPr/>
        </p:nvSpPr>
        <p:spPr>
          <a:xfrm>
            <a:off x="3712420" y="3130715"/>
            <a:ext cx="23582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venir Book" panose="02000503020000020003" pitchFamily="2" charset="0"/>
              </a:rPr>
              <a:t>Dr. Yuri Quintana </a:t>
            </a:r>
            <a:br>
              <a:rPr lang="en-US" sz="1200" b="1" dirty="0">
                <a:latin typeface="Avenir Book" panose="02000503020000020003" pitchFamily="2" charset="0"/>
              </a:rPr>
            </a:br>
            <a:r>
              <a:rPr lang="en-US" sz="1200" dirty="0">
                <a:latin typeface="Avenir Book" panose="02000503020000020003" pitchFamily="2" charset="0"/>
              </a:rPr>
              <a:t>Boston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E30D23-6C41-A345-BED0-A27E200D8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745" y="1124914"/>
            <a:ext cx="1958312" cy="19583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631E3B5-E1C8-1347-AE3A-B19A31444A46}"/>
              </a:ext>
            </a:extLst>
          </p:cNvPr>
          <p:cNvSpPr txBox="1"/>
          <p:nvPr/>
        </p:nvSpPr>
        <p:spPr>
          <a:xfrm>
            <a:off x="5857998" y="3121557"/>
            <a:ext cx="2958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venir Book" panose="02000503020000020003" pitchFamily="2" charset="0"/>
              </a:rPr>
              <a:t>Dr. Elima Jedy-Agba</a:t>
            </a:r>
          </a:p>
          <a:p>
            <a:pPr algn="ctr"/>
            <a:r>
              <a:rPr lang="en-US" sz="1200" dirty="0">
                <a:latin typeface="Avenir Book" panose="02000503020000020003" pitchFamily="2" charset="0"/>
              </a:rPr>
              <a:t>Abuja, Nigeria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E8FDABE-7228-F24B-A71E-1004A3C31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3539" y="1058715"/>
            <a:ext cx="1699294" cy="201215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6203323-680A-4E43-88C9-5887EB3DE002}"/>
              </a:ext>
            </a:extLst>
          </p:cNvPr>
          <p:cNvSpPr txBox="1"/>
          <p:nvPr/>
        </p:nvSpPr>
        <p:spPr>
          <a:xfrm>
            <a:off x="8585422" y="3076298"/>
            <a:ext cx="25727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venir Book" panose="02000503020000020003" pitchFamily="2" charset="0"/>
              </a:rPr>
              <a:t>Dr. Mohamed Jalloh </a:t>
            </a:r>
            <a:endParaRPr lang="en-US" sz="1200" b="1" dirty="0">
              <a:latin typeface="Avenir Book" panose="02000503020000020003" pitchFamily="2" charset="0"/>
            </a:endParaRPr>
          </a:p>
          <a:p>
            <a:pPr algn="ctr"/>
            <a:r>
              <a:rPr lang="en-US" sz="1200" dirty="0">
                <a:latin typeface="Avenir Book" panose="02000503020000020003" pitchFamily="2" charset="0"/>
              </a:rPr>
              <a:t>Dakar, Senegal.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8AF230-7FC8-914F-B048-8C01D3EA2C1E}"/>
              </a:ext>
            </a:extLst>
          </p:cNvPr>
          <p:cNvSpPr txBox="1"/>
          <p:nvPr/>
        </p:nvSpPr>
        <p:spPr>
          <a:xfrm>
            <a:off x="1505160" y="234885"/>
            <a:ext cx="10686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3600" b="1" dirty="0">
                <a:solidFill>
                  <a:srgbClr val="92D050"/>
                </a:solidFill>
                <a:latin typeface="Avenir Book" panose="02000503020000020003" pitchFamily="2" charset="0"/>
              </a:rPr>
              <a:t>Leadership</a:t>
            </a:r>
            <a:endParaRPr lang="en-US" sz="3600" dirty="0">
              <a:solidFill>
                <a:srgbClr val="92D050"/>
              </a:solidFill>
              <a:latin typeface="Avenir Book" panose="02000503020000020003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E03137-7C60-5E63-99F8-3F623667AF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5160" y="3801041"/>
            <a:ext cx="1882597" cy="2400312"/>
          </a:xfrm>
          <a:prstGeom prst="rect">
            <a:avLst/>
          </a:prstGeom>
        </p:spPr>
      </p:pic>
      <p:pic>
        <p:nvPicPr>
          <p:cNvPr id="11" name="Picture 10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620A868E-5AC3-8820-E4FD-388C96A7F8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4979" y="3833783"/>
            <a:ext cx="1763095" cy="2350794"/>
          </a:xfrm>
          <a:prstGeom prst="rect">
            <a:avLst/>
          </a:prstGeom>
        </p:spPr>
      </p:pic>
      <p:pic>
        <p:nvPicPr>
          <p:cNvPr id="15" name="Picture 14" descr="A picture containing person, wall&#10;&#10;Description automatically generated">
            <a:extLst>
              <a:ext uri="{FF2B5EF4-FFF2-40B4-BE49-F238E27FC236}">
                <a16:creationId xmlns:a16="http://schemas.microsoft.com/office/drawing/2014/main" id="{661E1059-4E82-46AB-662D-1FC7CAC8B9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0340" y="3803724"/>
            <a:ext cx="1779257" cy="2310044"/>
          </a:xfrm>
          <a:prstGeom prst="rect">
            <a:avLst/>
          </a:prstGeom>
        </p:spPr>
      </p:pic>
      <p:pic>
        <p:nvPicPr>
          <p:cNvPr id="17" name="Picture 16" descr="A picture containing person, glasses&#10;&#10;Description automatically generated">
            <a:extLst>
              <a:ext uri="{FF2B5EF4-FFF2-40B4-BE49-F238E27FC236}">
                <a16:creationId xmlns:a16="http://schemas.microsoft.com/office/drawing/2014/main" id="{0DC17645-AB47-5919-0C14-7986DF297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6534" y="3784114"/>
            <a:ext cx="1846498" cy="2350794"/>
          </a:xfrm>
          <a:prstGeom prst="rect">
            <a:avLst/>
          </a:prstGeom>
        </p:spPr>
      </p:pic>
      <p:pic>
        <p:nvPicPr>
          <p:cNvPr id="19" name="Picture 18" descr="A person taking a selfie&#10;&#10;Description automatically generated">
            <a:extLst>
              <a:ext uri="{FF2B5EF4-FFF2-40B4-BE49-F238E27FC236}">
                <a16:creationId xmlns:a16="http://schemas.microsoft.com/office/drawing/2014/main" id="{51429B77-44DA-9962-2AF0-632A4AFF7C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47393" y="3770512"/>
            <a:ext cx="1889184" cy="23507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776D85B-DD7F-14FC-CF23-DFE36648C047}"/>
              </a:ext>
            </a:extLst>
          </p:cNvPr>
          <p:cNvSpPr txBox="1"/>
          <p:nvPr/>
        </p:nvSpPr>
        <p:spPr>
          <a:xfrm>
            <a:off x="1270561" y="6177359"/>
            <a:ext cx="21847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venir Book" panose="02000503020000020003" pitchFamily="2" charset="0"/>
              </a:rPr>
              <a:t>Emeka Odiaka </a:t>
            </a:r>
            <a:endParaRPr lang="en-US" sz="1200" b="1" dirty="0">
              <a:latin typeface="Avenir Book" panose="02000503020000020003" pitchFamily="2" charset="0"/>
            </a:endParaRPr>
          </a:p>
          <a:p>
            <a:pPr algn="ctr"/>
            <a:endParaRPr lang="en-US" sz="1200" dirty="0">
              <a:latin typeface="Avenir Book" panose="02000503020000020003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43213C-6B9B-E813-8807-064AFFBC88EC}"/>
              </a:ext>
            </a:extLst>
          </p:cNvPr>
          <p:cNvSpPr txBox="1"/>
          <p:nvPr/>
        </p:nvSpPr>
        <p:spPr>
          <a:xfrm>
            <a:off x="3306783" y="6182470"/>
            <a:ext cx="23427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venir Book" panose="02000503020000020003" pitchFamily="2" charset="0"/>
              </a:rPr>
              <a:t>Caroline Andrews</a:t>
            </a:r>
            <a:endParaRPr lang="en-US" sz="1200" b="1" dirty="0">
              <a:latin typeface="Avenir Book" panose="02000503020000020003" pitchFamily="2" charset="0"/>
            </a:endParaRPr>
          </a:p>
          <a:p>
            <a:pPr algn="ctr"/>
            <a:endParaRPr lang="en-US" sz="1200" dirty="0">
              <a:latin typeface="Avenir Book" panose="02000503020000020003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F56DC2-D959-D3A8-1DD0-DB8A847E7851}"/>
              </a:ext>
            </a:extLst>
          </p:cNvPr>
          <p:cNvSpPr txBox="1"/>
          <p:nvPr/>
        </p:nvSpPr>
        <p:spPr>
          <a:xfrm>
            <a:off x="5217226" y="6113768"/>
            <a:ext cx="234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venir Book" panose="02000503020000020003" pitchFamily="2" charset="0"/>
              </a:rPr>
              <a:t>Deb Cote</a:t>
            </a:r>
            <a:endParaRPr lang="en-US" sz="1200" b="1" dirty="0">
              <a:latin typeface="Avenir Book" panose="02000503020000020003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7DBA76-7300-4813-29A4-667E990912BC}"/>
              </a:ext>
            </a:extLst>
          </p:cNvPr>
          <p:cNvSpPr txBox="1"/>
          <p:nvPr/>
        </p:nvSpPr>
        <p:spPr>
          <a:xfrm>
            <a:off x="7403242" y="6141257"/>
            <a:ext cx="21608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venir Book" panose="02000503020000020003" pitchFamily="2" charset="0"/>
              </a:rPr>
              <a:t>Janet Dougherty</a:t>
            </a:r>
            <a:endParaRPr lang="en-US" sz="1200" b="1" dirty="0">
              <a:latin typeface="Avenir Book" panose="02000503020000020003" pitchFamily="2" charset="0"/>
            </a:endParaRPr>
          </a:p>
          <a:p>
            <a:pPr algn="ctr"/>
            <a:endParaRPr lang="en-US" sz="1200" dirty="0">
              <a:latin typeface="Avenir Book" panose="02000503020000020003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7CBAD5-F052-67B8-C280-CE97DCDF8377}"/>
              </a:ext>
            </a:extLst>
          </p:cNvPr>
          <p:cNvSpPr txBox="1"/>
          <p:nvPr/>
        </p:nvSpPr>
        <p:spPr>
          <a:xfrm>
            <a:off x="9535036" y="6142549"/>
            <a:ext cx="21608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venir Book" panose="02000503020000020003" pitchFamily="2" charset="0"/>
              </a:rPr>
              <a:t>David Pesta</a:t>
            </a:r>
            <a:endParaRPr lang="en-US" sz="1200" b="1" dirty="0">
              <a:latin typeface="Avenir Book" panose="02000503020000020003" pitchFamily="2" charset="0"/>
            </a:endParaRPr>
          </a:p>
          <a:p>
            <a:pPr algn="ctr"/>
            <a:endParaRPr lang="en-US" sz="1200" dirty="0">
              <a:latin typeface="Avenir Book" panose="02000503020000020003" pitchFamily="2" charset="0"/>
            </a:endParaRPr>
          </a:p>
        </p:txBody>
      </p:sp>
      <p:pic>
        <p:nvPicPr>
          <p:cNvPr id="6" name="Picture 5" descr="A person wearing glasses and a suit&#10;&#10;Description automatically generated with low confidence">
            <a:extLst>
              <a:ext uri="{FF2B5EF4-FFF2-40B4-BE49-F238E27FC236}">
                <a16:creationId xmlns:a16="http://schemas.microsoft.com/office/drawing/2014/main" id="{8A27B8D4-4051-D519-7F96-2349918A7D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4059" y="1161985"/>
            <a:ext cx="1709491" cy="1909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88F364-C601-3B71-2844-52DE031B23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462" y="150752"/>
            <a:ext cx="1394460" cy="6351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BF9216-34AF-641C-C17E-C6831DF8EAC6}"/>
              </a:ext>
            </a:extLst>
          </p:cNvPr>
          <p:cNvSpPr txBox="1"/>
          <p:nvPr/>
        </p:nvSpPr>
        <p:spPr>
          <a:xfrm>
            <a:off x="6951329" y="6412162"/>
            <a:ext cx="31673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Avenir Book" panose="02000503020000020003" pitchFamily="2" charset="0"/>
              </a:rPr>
              <a:t>Project University, Boston</a:t>
            </a:r>
          </a:p>
        </p:txBody>
      </p:sp>
    </p:spTree>
    <p:extLst>
      <p:ext uri="{BB962C8B-B14F-4D97-AF65-F5344CB8AC3E}">
        <p14:creationId xmlns:p14="http://schemas.microsoft.com/office/powerpoint/2010/main" val="227873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A5DCB14-11E2-59F8-0DBE-7FDED6EE8851}"/>
              </a:ext>
            </a:extLst>
          </p:cNvPr>
          <p:cNvSpPr/>
          <p:nvPr/>
        </p:nvSpPr>
        <p:spPr>
          <a:xfrm>
            <a:off x="16232" y="0"/>
            <a:ext cx="1394460" cy="6858000"/>
          </a:xfrm>
          <a:prstGeom prst="rect">
            <a:avLst/>
          </a:prstGeom>
          <a:gradFill flip="none" rotWithShape="1">
            <a:gsLst>
              <a:gs pos="0">
                <a:srgbClr val="668AB8">
                  <a:tint val="66000"/>
                  <a:satMod val="160000"/>
                </a:srgbClr>
              </a:gs>
              <a:gs pos="50000">
                <a:srgbClr val="668AB8">
                  <a:tint val="44500"/>
                  <a:satMod val="160000"/>
                </a:srgbClr>
              </a:gs>
              <a:gs pos="100000">
                <a:srgbClr val="668AB8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34C8D872-A7EE-B11F-C2A0-E1B6370AE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771" y="887563"/>
            <a:ext cx="1482546" cy="1340708"/>
          </a:xfrm>
          <a:prstGeom prst="rect">
            <a:avLst/>
          </a:prstGeom>
        </p:spPr>
      </p:pic>
      <p:pic>
        <p:nvPicPr>
          <p:cNvPr id="28" name="Picture 27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F52D8705-CDA9-61AE-61D5-DA7B7F041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5292" y="1456609"/>
            <a:ext cx="1479169" cy="1437437"/>
          </a:xfrm>
          <a:prstGeom prst="rect">
            <a:avLst/>
          </a:prstGeom>
        </p:spPr>
      </p:pic>
      <p:pic>
        <p:nvPicPr>
          <p:cNvPr id="30" name="Picture 29" descr="A person wearing a white shirt and a tie&#10;&#10;Description automatically generated with low confidence">
            <a:extLst>
              <a:ext uri="{FF2B5EF4-FFF2-40B4-BE49-F238E27FC236}">
                <a16:creationId xmlns:a16="http://schemas.microsoft.com/office/drawing/2014/main" id="{F170CA82-0F48-BBB4-3551-CA3FA1393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4461" y="1903331"/>
            <a:ext cx="1477739" cy="1437437"/>
          </a:xfrm>
          <a:prstGeom prst="rect">
            <a:avLst/>
          </a:prstGeom>
        </p:spPr>
      </p:pic>
      <p:pic>
        <p:nvPicPr>
          <p:cNvPr id="34" name="Picture 33" descr="A picture containing person, smiling&#10;&#10;Description automatically generated">
            <a:extLst>
              <a:ext uri="{FF2B5EF4-FFF2-40B4-BE49-F238E27FC236}">
                <a16:creationId xmlns:a16="http://schemas.microsoft.com/office/drawing/2014/main" id="{C9AF6C46-E3E6-3988-860F-4E0145B33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8306" y="2483575"/>
            <a:ext cx="1794463" cy="1808482"/>
          </a:xfrm>
          <a:prstGeom prst="rect">
            <a:avLst/>
          </a:prstGeom>
        </p:spPr>
      </p:pic>
      <p:pic>
        <p:nvPicPr>
          <p:cNvPr id="36" name="Picture 35" descr="A person wearing glasses&#10;&#10;Description automatically generated">
            <a:extLst>
              <a:ext uri="{FF2B5EF4-FFF2-40B4-BE49-F238E27FC236}">
                <a16:creationId xmlns:a16="http://schemas.microsoft.com/office/drawing/2014/main" id="{49CABBB9-F7DC-BFB5-06B3-35A86F86A2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4952" y="3202691"/>
            <a:ext cx="1413056" cy="1598099"/>
          </a:xfrm>
          <a:prstGeom prst="rect">
            <a:avLst/>
          </a:prstGeom>
        </p:spPr>
      </p:pic>
      <p:pic>
        <p:nvPicPr>
          <p:cNvPr id="38" name="Picture 37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A9C2299E-03F2-7390-6A8A-2A0942AE59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71601" y="3787490"/>
            <a:ext cx="1367880" cy="1670392"/>
          </a:xfrm>
          <a:prstGeom prst="rect">
            <a:avLst/>
          </a:prstGeom>
        </p:spPr>
      </p:pic>
      <p:pic>
        <p:nvPicPr>
          <p:cNvPr id="40" name="Picture 39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C234FC19-36FB-3B9B-834B-A6C2873FA4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5783" y="4586554"/>
            <a:ext cx="1367880" cy="1519866"/>
          </a:xfrm>
          <a:prstGeom prst="rect">
            <a:avLst/>
          </a:prstGeom>
        </p:spPr>
      </p:pic>
      <p:pic>
        <p:nvPicPr>
          <p:cNvPr id="42" name="Picture 41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912B4C25-6114-162C-D82C-2A250C38E9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4952" y="5082254"/>
            <a:ext cx="1413056" cy="1430184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979AD6D-8534-3C4E-D76B-36FF70AE77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850228"/>
              </p:ext>
            </p:extLst>
          </p:nvPr>
        </p:nvGraphicFramePr>
        <p:xfrm>
          <a:off x="1455190" y="1169604"/>
          <a:ext cx="5560593" cy="51283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95448">
                  <a:extLst>
                    <a:ext uri="{9D8B030D-6E8A-4147-A177-3AD203B41FA5}">
                      <a16:colId xmlns:a16="http://schemas.microsoft.com/office/drawing/2014/main" val="2485505498"/>
                    </a:ext>
                  </a:extLst>
                </a:gridCol>
                <a:gridCol w="2765145">
                  <a:extLst>
                    <a:ext uri="{9D8B030D-6E8A-4147-A177-3AD203B41FA5}">
                      <a16:colId xmlns:a16="http://schemas.microsoft.com/office/drawing/2014/main" val="3682525045"/>
                    </a:ext>
                  </a:extLst>
                </a:gridCol>
              </a:tblGrid>
              <a:tr h="61461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err="1">
                          <a:effectLst/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Shaheen</a:t>
                      </a:r>
                      <a:r>
                        <a:rPr lang="en-US" sz="2400" u="none" strike="noStrike" dirty="0">
                          <a:effectLst/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 Sayed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Nairobi, Kenya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6976283"/>
                  </a:ext>
                </a:extLst>
              </a:tr>
              <a:tr h="61461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err="1">
                          <a:effectLst/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Chioma</a:t>
                      </a:r>
                      <a:r>
                        <a:rPr lang="en-US" sz="2400" u="none" strike="noStrike" dirty="0">
                          <a:effectLst/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 Asuzu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Ibadan, Nigeria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8568855"/>
                  </a:ext>
                </a:extLst>
              </a:tr>
              <a:tr h="61461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Christian </a:t>
                      </a:r>
                      <a:r>
                        <a:rPr lang="en-US" sz="2400" u="none" strike="noStrike" err="1">
                          <a:effectLst/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Ntizimira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Kigali, Rwanda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0159524"/>
                  </a:ext>
                </a:extLst>
              </a:tr>
              <a:tr h="61461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Michael </a:t>
                      </a:r>
                      <a:r>
                        <a:rPr lang="en-US" sz="2400" u="none" strike="noStrike" err="1">
                          <a:effectLst/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Mwachiro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Bomet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, Kenya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726349"/>
                  </a:ext>
                </a:extLst>
              </a:tr>
              <a:tr h="61461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Isaac </a:t>
                      </a:r>
                      <a:r>
                        <a:rPr lang="en-US" sz="2400" u="none" strike="noStrike" err="1">
                          <a:effectLst/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Adewole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Ibadan, Nigeria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6271441"/>
                  </a:ext>
                </a:extLst>
              </a:tr>
              <a:tr h="61461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Verna Vanderpuye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Accra, Ghana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3260204"/>
                  </a:ext>
                </a:extLst>
              </a:tr>
              <a:tr h="61461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Miriam Mutebi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Nairobi, Kenya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3662590"/>
                  </a:ext>
                </a:extLst>
              </a:tr>
              <a:tr h="82605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err="1">
                          <a:effectLst/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Kwanele</a:t>
                      </a:r>
                      <a:r>
                        <a:rPr lang="en-US" sz="2400" u="none" strike="noStrike">
                          <a:effectLst/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 Asante-</a:t>
                      </a:r>
                      <a:r>
                        <a:rPr lang="en-US" sz="2400" u="none" strike="noStrike" err="1">
                          <a:effectLst/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Shongwe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Johannesburg, South Africa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3143412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A12CE78-212B-033D-0F68-6238A628B03A}"/>
              </a:ext>
            </a:extLst>
          </p:cNvPr>
          <p:cNvSpPr txBox="1"/>
          <p:nvPr/>
        </p:nvSpPr>
        <p:spPr>
          <a:xfrm>
            <a:off x="1455190" y="194328"/>
            <a:ext cx="10899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92D05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International Advisory Board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9089B0-98E3-2100-3984-69A2D82800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462" y="150752"/>
            <a:ext cx="1394460" cy="6351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8456F94-1E7D-ABDE-4A1A-B0A539779932}"/>
              </a:ext>
            </a:extLst>
          </p:cNvPr>
          <p:cNvSpPr/>
          <p:nvPr/>
        </p:nvSpPr>
        <p:spPr>
          <a:xfrm>
            <a:off x="0" y="6488668"/>
            <a:ext cx="12191999" cy="369332"/>
          </a:xfrm>
          <a:prstGeom prst="rect">
            <a:avLst/>
          </a:prstGeom>
          <a:solidFill>
            <a:srgbClr val="668AB8"/>
          </a:solidFill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Inquires: </a:t>
            </a:r>
            <a:r>
              <a:rPr lang="en-US" b="1" dirty="0">
                <a:solidFill>
                  <a:schemeClr val="bg1"/>
                </a:solidFill>
                <a:latin typeface="Avenir Book" panose="02000503020000020003" pitchFamily="2" charset="0"/>
                <a:ea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contact@africancancerstars.org</a:t>
            </a:r>
            <a:r>
              <a:rPr lang="en-US" b="1" dirty="0">
                <a:solidFill>
                  <a:schemeClr val="bg1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.  -   </a:t>
            </a:r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Web: </a:t>
            </a:r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  <a:ea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www.africancancerstars.org</a:t>
            </a:r>
            <a:endParaRPr lang="en-US" sz="1600" b="1" dirty="0">
              <a:solidFill>
                <a:schemeClr val="bg1"/>
              </a:solidFill>
              <a:latin typeface="Avenir Book" panose="02000503020000020003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611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498</Words>
  <Application>Microsoft Macintosh PowerPoint</Application>
  <PresentationFormat>Widescreen</PresentationFormat>
  <Paragraphs>130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Avenir Book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Rebbeck</dc:creator>
  <cp:lastModifiedBy>Rebbeck, Timothy R</cp:lastModifiedBy>
  <cp:revision>350</cp:revision>
  <dcterms:created xsi:type="dcterms:W3CDTF">2021-09-17T13:02:26Z</dcterms:created>
  <dcterms:modified xsi:type="dcterms:W3CDTF">2023-09-29T20:41:39Z</dcterms:modified>
</cp:coreProperties>
</file>