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72" r:id="rId4"/>
    <p:sldId id="265" r:id="rId5"/>
    <p:sldId id="273" r:id="rId6"/>
    <p:sldId id="260" r:id="rId7"/>
    <p:sldId id="274" r:id="rId8"/>
    <p:sldId id="261" r:id="rId9"/>
    <p:sldId id="276" r:id="rId10"/>
    <p:sldId id="275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8AB8"/>
    <a:srgbClr val="268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5"/>
  </p:normalViewPr>
  <p:slideViewPr>
    <p:cSldViewPr snapToGrid="0" snapToObjects="1">
      <p:cViewPr varScale="1">
        <p:scale>
          <a:sx n="106" d="100"/>
          <a:sy n="106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763B7-6C3F-254F-A314-CB18BC538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965028-BAFE-C54B-A6D4-E7012F0F4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CE913-A2D4-224A-8044-47DCD0D6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7688-0786-D54B-9950-CC770DC43F94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A125-E9A0-9B4A-BB30-F7F85FAA5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6530B-490F-3244-897F-DC95CEEC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1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6EF6F-6A4C-1D4F-951E-D076CAA3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0A932-6041-7D49-BF21-9EE5E0EF2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FEB2F-8114-8847-B608-370595A2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7688-0786-D54B-9950-CC770DC43F94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09C19-5345-DE4A-AB30-55FE61EBD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0090F-DFB3-2D4D-B18E-6512AA1A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6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33BD20-C772-C440-9575-29AFF75062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C28FA7-28A6-F04D-A2E3-5F54D0781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20030-4274-CC41-B30A-1569010FE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7688-0786-D54B-9950-CC770DC43F94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CD36E-6CEB-EF4A-A23C-24873AE4B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9570E-3EDE-3D46-A5ED-82349F2B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6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9CD2-E924-4A40-8544-F1616FF9B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C26E5-2764-734E-9E85-0D5FF7605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F7A47-458B-0241-8920-348B2ABEC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7688-0786-D54B-9950-CC770DC43F94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71309-6CBC-3B40-9B11-D5DFD8B8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59AC3-DCBE-1C44-A408-8353E51B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2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9BE82-137F-DC41-B0DF-9327ABC6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46F1E-490A-DD48-831D-4FF01D78C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84BE8-4E1B-EF44-AD4A-4D72D9B02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7688-0786-D54B-9950-CC770DC43F94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39F23-5482-954C-82ED-FC6D3383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D4DF7-9F59-EB4C-97C7-C12D5F04F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7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79155-D82E-DF4F-BF2A-2952C3B1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12C9C-246F-0149-A1F2-E525DCE93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531F5-2BEF-3349-9E96-86F33C3D0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DCB5A-3B4A-574E-A04F-CDA868E5F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7688-0786-D54B-9950-CC770DC43F94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3DC5BA-885D-8B40-83D2-6BEF1E437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15406-EDA2-8C4E-9C3B-39B5110B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541D6-5727-FD40-8959-02602668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E5F9F-BF98-2F45-B418-F958F75E6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47DAE-4BF2-C84F-8B4C-00DF81E6E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7D6A1-208B-0245-B1DF-15EBBB084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784C0-00C6-914F-B7ED-91E3D8A4A8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DF4BE7-3F18-5C47-A566-DCE251298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7688-0786-D54B-9950-CC770DC43F94}" type="datetimeFigureOut">
              <a:rPr lang="en-US" smtClean="0"/>
              <a:t>12/5/22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A51107-D4AD-F648-A27F-EB763C54B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E7966D-943A-0143-AA78-5D2DFC25D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9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D097-2B77-4F4A-B57F-3FF87E712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E763D-6EAE-494C-A23B-5043602E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7688-0786-D54B-9950-CC770DC43F94}" type="datetimeFigureOut">
              <a:rPr lang="en-US" smtClean="0"/>
              <a:t>12/5/22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116FB-695F-9B48-89D8-D3FEF92D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1BDE-CED9-1542-9256-01CD52C7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657A4B-C176-424A-9049-FF6FF3BEA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7688-0786-D54B-9950-CC770DC43F94}" type="datetimeFigureOut">
              <a:rPr lang="en-US" smtClean="0"/>
              <a:t>12/5/22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5E31A-FEE4-C64E-9434-133B0959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E7E37-8B82-494C-9A22-9DCD293F8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6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6341-0BF1-A346-8DEF-E97C3CA9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3F5B5-F4D8-554C-B576-A26159B8E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B228C-C990-AC4E-BBAE-351831146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0165D-C7CA-8F49-A936-322366D2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7688-0786-D54B-9950-CC770DC43F94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4562E-EC71-4E4E-A709-FF22754D8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8E030-27AC-8442-8EFC-B419479E5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4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A6CA1-D7F0-2B48-8D32-7B9AACB42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C3EA4D-6452-FF48-B683-BD2B6F42E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444E9-F9A6-4040-8991-71F8ED6B5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A91A5-C5EA-9148-BB81-25293504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7688-0786-D54B-9950-CC770DC43F94}" type="datetimeFigureOut">
              <a:rPr lang="en-US" smtClean="0"/>
              <a:t>12/5/22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99215-0078-3C48-9A1A-D88F3499E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96055-3C14-EF46-82A6-60391B5A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2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86A6D8-40E3-C14F-AFF7-B0A3311C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D5BA1-79E2-C649-BB1D-3A70FD062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F8E08-7BDC-F348-B9FB-62104EB4D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07688-0786-D54B-9950-CC770DC43F94}" type="datetimeFigureOut">
              <a:rPr lang="en-US" smtClean="0"/>
              <a:t>12/5/22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B7BFC-0738-BC40-8448-D10C4C622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94929-D282-934E-B286-EEE58AD40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7B467-8681-8045-A767-C471B0298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8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ricancancerstars.org/" TargetMode="External"/><Relationship Id="rId2" Type="http://schemas.openxmlformats.org/officeDocument/2006/relationships/hyperlink" Target="mailto:contact@africancancerstars.or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357B78-7E34-C14F-B76A-DDC2F40E81ED}"/>
              </a:ext>
            </a:extLst>
          </p:cNvPr>
          <p:cNvSpPr txBox="1"/>
          <p:nvPr/>
        </p:nvSpPr>
        <p:spPr>
          <a:xfrm>
            <a:off x="2066925" y="4744383"/>
            <a:ext cx="80581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668AB8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Supported by D43-CA260640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7310CF-ECD0-7642-BD87-469242EF4FAE}"/>
              </a:ext>
            </a:extLst>
          </p:cNvPr>
          <p:cNvSpPr/>
          <p:nvPr/>
        </p:nvSpPr>
        <p:spPr>
          <a:xfrm>
            <a:off x="0" y="4408408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rgbClr val="668AB8"/>
                </a:solidFill>
                <a:latin typeface="Avenir Book" panose="02000503020000020003" pitchFamily="2" charset="0"/>
                <a:ea typeface="Calibri" panose="020F0502020204030204" pitchFamily="34" charset="0"/>
              </a:rPr>
              <a:t>Bidirectional Training to Enhance Cancer Research Capacity in Africa </a:t>
            </a:r>
            <a:endParaRPr lang="en-US" sz="2000" i="1" dirty="0">
              <a:solidFill>
                <a:srgbClr val="668AB8"/>
              </a:solidFill>
              <a:latin typeface="Avenir Book" panose="02000503020000020003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5BFB5D-EACF-7644-9AC3-F5AA40540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903208"/>
            <a:ext cx="7696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61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149BCC7-F775-A641-A4C3-96908EED5400}"/>
              </a:ext>
            </a:extLst>
          </p:cNvPr>
          <p:cNvSpPr txBox="1"/>
          <p:nvPr/>
        </p:nvSpPr>
        <p:spPr>
          <a:xfrm>
            <a:off x="3194185" y="482270"/>
            <a:ext cx="5572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Class of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611EE9-35FD-6B93-54D5-2CD013911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687" y="421590"/>
            <a:ext cx="1621498" cy="73850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652BB95-06B3-6E75-0FD2-44FF413B2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54" y="421590"/>
            <a:ext cx="581765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ADEE224-89B9-291C-D371-7EA29AB063B6}"/>
              </a:ext>
            </a:extLst>
          </p:cNvPr>
          <p:cNvSpPr/>
          <p:nvPr/>
        </p:nvSpPr>
        <p:spPr>
          <a:xfrm>
            <a:off x="6639614" y="3512682"/>
            <a:ext cx="171450" cy="171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916C27-56A2-E617-F9D7-5CA3E9719B76}"/>
              </a:ext>
            </a:extLst>
          </p:cNvPr>
          <p:cNvSpPr/>
          <p:nvPr/>
        </p:nvSpPr>
        <p:spPr>
          <a:xfrm>
            <a:off x="6221730" y="2076558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23DE7F-A728-EB37-1AC2-506064794A63}"/>
              </a:ext>
            </a:extLst>
          </p:cNvPr>
          <p:cNvSpPr txBox="1"/>
          <p:nvPr/>
        </p:nvSpPr>
        <p:spPr>
          <a:xfrm>
            <a:off x="6832939" y="3429000"/>
            <a:ext cx="1471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PI (N=8)</a:t>
            </a:r>
          </a:p>
          <a:p>
            <a:r>
              <a:rPr lang="en-US" dirty="0">
                <a:latin typeface="Avenir Book" panose="02000503020000020003" pitchFamily="2" charset="0"/>
              </a:rPr>
              <a:t>PM (N=15)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AC133F9-B629-FB3B-8383-DA94A462157D}"/>
              </a:ext>
            </a:extLst>
          </p:cNvPr>
          <p:cNvSpPr/>
          <p:nvPr/>
        </p:nvSpPr>
        <p:spPr>
          <a:xfrm>
            <a:off x="9940290" y="3050490"/>
            <a:ext cx="171450" cy="171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8FA8474-FEE9-FC0D-C0DF-82FB670F71DA}"/>
              </a:ext>
            </a:extLst>
          </p:cNvPr>
          <p:cNvSpPr/>
          <p:nvPr/>
        </p:nvSpPr>
        <p:spPr>
          <a:xfrm>
            <a:off x="7368540" y="2515044"/>
            <a:ext cx="171450" cy="171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9F53FD2-2172-6DB5-385A-5D1987412024}"/>
              </a:ext>
            </a:extLst>
          </p:cNvPr>
          <p:cNvSpPr/>
          <p:nvPr/>
        </p:nvSpPr>
        <p:spPr>
          <a:xfrm>
            <a:off x="7764780" y="2691093"/>
            <a:ext cx="171450" cy="171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2D76B2-5FF3-ABB4-7534-8110E464589E}"/>
              </a:ext>
            </a:extLst>
          </p:cNvPr>
          <p:cNvSpPr/>
          <p:nvPr/>
        </p:nvSpPr>
        <p:spPr>
          <a:xfrm>
            <a:off x="8680858" y="5403262"/>
            <a:ext cx="171450" cy="171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7FD09E-C8E5-887C-682F-DC52F306AB66}"/>
              </a:ext>
            </a:extLst>
          </p:cNvPr>
          <p:cNvSpPr/>
          <p:nvPr/>
        </p:nvSpPr>
        <p:spPr>
          <a:xfrm>
            <a:off x="7397115" y="2685286"/>
            <a:ext cx="171450" cy="171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5426AEB-AB48-3A5C-C312-0CF827DD3166}"/>
              </a:ext>
            </a:extLst>
          </p:cNvPr>
          <p:cNvSpPr/>
          <p:nvPr/>
        </p:nvSpPr>
        <p:spPr>
          <a:xfrm>
            <a:off x="7936230" y="2515044"/>
            <a:ext cx="171450" cy="171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B2AD3B7-CD35-8841-388E-F4A9C93DF9EF}"/>
              </a:ext>
            </a:extLst>
          </p:cNvPr>
          <p:cNvSpPr/>
          <p:nvPr/>
        </p:nvSpPr>
        <p:spPr>
          <a:xfrm>
            <a:off x="7844790" y="2685286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028A2E2-8521-F03C-468C-07EFFDDA239C}"/>
              </a:ext>
            </a:extLst>
          </p:cNvPr>
          <p:cNvSpPr/>
          <p:nvPr/>
        </p:nvSpPr>
        <p:spPr>
          <a:xfrm>
            <a:off x="9041130" y="5092757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1C7FFA4-A6E5-DCEF-5E5D-D98BB91BBA26}"/>
              </a:ext>
            </a:extLst>
          </p:cNvPr>
          <p:cNvSpPr/>
          <p:nvPr/>
        </p:nvSpPr>
        <p:spPr>
          <a:xfrm>
            <a:off x="6640599" y="3752165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9A9E988-2449-3A14-1331-6EE13DB8DDDA}"/>
              </a:ext>
            </a:extLst>
          </p:cNvPr>
          <p:cNvSpPr/>
          <p:nvPr/>
        </p:nvSpPr>
        <p:spPr>
          <a:xfrm>
            <a:off x="7304723" y="2647615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00AAFFB-17AB-A625-2C5D-4B4036650602}"/>
              </a:ext>
            </a:extLst>
          </p:cNvPr>
          <p:cNvSpPr/>
          <p:nvPr/>
        </p:nvSpPr>
        <p:spPr>
          <a:xfrm>
            <a:off x="9418676" y="3243480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201EACC-73EA-F8E6-42BF-8BA0171ECE41}"/>
              </a:ext>
            </a:extLst>
          </p:cNvPr>
          <p:cNvSpPr/>
          <p:nvPr/>
        </p:nvSpPr>
        <p:spPr>
          <a:xfrm>
            <a:off x="10111740" y="3221940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760C5F0-FBE1-7074-6008-F1002AAEB2F8}"/>
              </a:ext>
            </a:extLst>
          </p:cNvPr>
          <p:cNvSpPr/>
          <p:nvPr/>
        </p:nvSpPr>
        <p:spPr>
          <a:xfrm>
            <a:off x="10026015" y="3619500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1DAA691-87B6-9E5E-9C29-EABFBCE4FD0E}"/>
              </a:ext>
            </a:extLst>
          </p:cNvPr>
          <p:cNvSpPr/>
          <p:nvPr/>
        </p:nvSpPr>
        <p:spPr>
          <a:xfrm>
            <a:off x="9006386" y="4758062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3D7AB40-248A-B1AC-8387-40EB924297B5}"/>
              </a:ext>
            </a:extLst>
          </p:cNvPr>
          <p:cNvSpPr/>
          <p:nvPr/>
        </p:nvSpPr>
        <p:spPr>
          <a:xfrm>
            <a:off x="7700963" y="2498851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1386A6D-F340-65FC-80EF-8426AA64C79F}"/>
              </a:ext>
            </a:extLst>
          </p:cNvPr>
          <p:cNvSpPr/>
          <p:nvPr/>
        </p:nvSpPr>
        <p:spPr>
          <a:xfrm>
            <a:off x="9588221" y="3050490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EF4AEA-FF25-9F9F-373E-5A8FA3EF997F}"/>
              </a:ext>
            </a:extLst>
          </p:cNvPr>
          <p:cNvSpPr txBox="1"/>
          <p:nvPr/>
        </p:nvSpPr>
        <p:spPr>
          <a:xfrm>
            <a:off x="2226553" y="5480327"/>
            <a:ext cx="5078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92D05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Success Metrics: 	</a:t>
            </a:r>
          </a:p>
          <a:p>
            <a:r>
              <a:rPr lang="en-US" b="1" i="1" dirty="0">
                <a:solidFill>
                  <a:srgbClr val="92D05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Career advancement</a:t>
            </a:r>
          </a:p>
          <a:p>
            <a:r>
              <a:rPr lang="en-US" b="1" i="1" dirty="0">
                <a:solidFill>
                  <a:srgbClr val="92D05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PI: Grant funding</a:t>
            </a:r>
          </a:p>
          <a:p>
            <a:r>
              <a:rPr lang="en-US" b="1" i="1" dirty="0">
                <a:solidFill>
                  <a:srgbClr val="92D05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	PM: Project management certification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81D14DF-81F7-0DAA-D5A6-6F93D0DCB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055256"/>
              </p:ext>
            </p:extLst>
          </p:nvPr>
        </p:nvGraphicFramePr>
        <p:xfrm>
          <a:off x="2298959" y="2726313"/>
          <a:ext cx="4190405" cy="3034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6935">
                  <a:extLst>
                    <a:ext uri="{9D8B030D-6E8A-4147-A177-3AD203B41FA5}">
                      <a16:colId xmlns:a16="http://schemas.microsoft.com/office/drawing/2014/main" val="1281864235"/>
                    </a:ext>
                  </a:extLst>
                </a:gridCol>
                <a:gridCol w="133470">
                  <a:extLst>
                    <a:ext uri="{9D8B030D-6E8A-4147-A177-3AD203B41FA5}">
                      <a16:colId xmlns:a16="http://schemas.microsoft.com/office/drawing/2014/main" val="4183529233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  Biobanking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275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  Bioethics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572314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  Breast Cancer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60618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Book" panose="02000503020000020003" pitchFamily="2" charset="0"/>
                        </a:rPr>
                        <a:t>  Epidemiology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447017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  Immunology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2289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  Liver Cancer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98032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  Molecular Biology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376916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  Pharmacology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08791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  Prostate Cancer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958433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  Surgical Oncology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291572"/>
                  </a:ext>
                </a:extLst>
              </a:tr>
              <a:tr h="226553">
                <a:tc>
                  <a:txBody>
                    <a:bodyPr/>
                    <a:lstStyle/>
                    <a:p>
                      <a:pPr algn="l" rtl="0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53784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F3B2D51C-8B4A-69DF-3C45-CC534C652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546319"/>
              </p:ext>
            </p:extLst>
          </p:nvPr>
        </p:nvGraphicFramePr>
        <p:xfrm>
          <a:off x="2331103" y="1598135"/>
          <a:ext cx="3910399" cy="109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1519">
                  <a:extLst>
                    <a:ext uri="{9D8B030D-6E8A-4147-A177-3AD203B41FA5}">
                      <a16:colId xmlns:a16="http://schemas.microsoft.com/office/drawing/2014/main" val="670902901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545751965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  Biomarkers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Mitochondrial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86909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Diagnostic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73459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Early Detection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8979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  <a:latin typeface="Avenir Book" panose="02000503020000020003" pitchFamily="2" charset="0"/>
                        </a:rPr>
                        <a:t>Prognostic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529358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F1B6D338-2247-D524-05C7-D8AA02AAB35E}"/>
              </a:ext>
            </a:extLst>
          </p:cNvPr>
          <p:cNvSpPr txBox="1"/>
          <p:nvPr/>
        </p:nvSpPr>
        <p:spPr>
          <a:xfrm>
            <a:off x="2263082" y="1301438"/>
            <a:ext cx="422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92D05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Trainee Themes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20928F-DB26-BF16-C7F8-A8455AD1F91A}"/>
              </a:ext>
            </a:extLst>
          </p:cNvPr>
          <p:cNvSpPr/>
          <p:nvPr/>
        </p:nvSpPr>
        <p:spPr>
          <a:xfrm>
            <a:off x="2293500" y="1598135"/>
            <a:ext cx="3234460" cy="388219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006ED3-B5C7-80D8-17C6-679E1880FC64}"/>
              </a:ext>
            </a:extLst>
          </p:cNvPr>
          <p:cNvSpPr/>
          <p:nvPr/>
        </p:nvSpPr>
        <p:spPr>
          <a:xfrm>
            <a:off x="16232" y="0"/>
            <a:ext cx="1394460" cy="6858000"/>
          </a:xfrm>
          <a:prstGeom prst="rect">
            <a:avLst/>
          </a:prstGeom>
          <a:gradFill flip="none" rotWithShape="1">
            <a:gsLst>
              <a:gs pos="0">
                <a:srgbClr val="668AB8">
                  <a:tint val="66000"/>
                  <a:satMod val="160000"/>
                </a:srgbClr>
              </a:gs>
              <a:gs pos="50000">
                <a:srgbClr val="668AB8">
                  <a:tint val="44500"/>
                  <a:satMod val="160000"/>
                </a:srgbClr>
              </a:gs>
              <a:gs pos="100000">
                <a:srgbClr val="668AB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26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90833B-3895-E24E-A6F2-BC50156694CF}"/>
              </a:ext>
            </a:extLst>
          </p:cNvPr>
          <p:cNvSpPr txBox="1"/>
          <p:nvPr/>
        </p:nvSpPr>
        <p:spPr>
          <a:xfrm>
            <a:off x="3371463" y="1440180"/>
            <a:ext cx="800100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0" indent="-3481388">
              <a:tabLst>
                <a:tab pos="2913063" algn="r"/>
              </a:tabLst>
            </a:pPr>
            <a:r>
              <a:rPr lang="en-US" sz="2600" dirty="0">
                <a:latin typeface="Avenir Book" panose="02000503020000020003" pitchFamily="2" charset="0"/>
                <a:cs typeface="Arial" panose="020B0604020202020204" pitchFamily="34" charset="0"/>
              </a:rPr>
              <a:t>	October 3, 2022	Program Announcement</a:t>
            </a:r>
          </a:p>
          <a:p>
            <a:pPr marL="3492500" indent="-3481388">
              <a:tabLst>
                <a:tab pos="2913063" algn="r"/>
              </a:tabLst>
            </a:pPr>
            <a:r>
              <a:rPr lang="en-US" sz="2600" dirty="0">
                <a:latin typeface="Avenir Book" panose="02000503020000020003" pitchFamily="2" charset="0"/>
                <a:cs typeface="Arial" panose="020B0604020202020204" pitchFamily="34" charset="0"/>
              </a:rPr>
              <a:t>	December 30, 2022	LOI Due</a:t>
            </a:r>
          </a:p>
          <a:p>
            <a:pPr marL="3492500" indent="-3481388">
              <a:tabLst>
                <a:tab pos="2913063" algn="r"/>
              </a:tabLst>
            </a:pPr>
            <a:r>
              <a:rPr lang="en-US" sz="2600" dirty="0">
                <a:latin typeface="Avenir Book" panose="02000503020000020003" pitchFamily="2" charset="0"/>
                <a:cs typeface="Arial" panose="020B0604020202020204" pitchFamily="34" charset="0"/>
              </a:rPr>
              <a:t>	February 6, 2022	Applications Due</a:t>
            </a:r>
          </a:p>
          <a:p>
            <a:pPr marL="3492500" indent="-3481388">
              <a:tabLst>
                <a:tab pos="2913063" algn="r"/>
              </a:tabLst>
            </a:pPr>
            <a:r>
              <a:rPr lang="en-US" sz="2600" dirty="0">
                <a:latin typeface="Avenir Book" panose="02000503020000020003" pitchFamily="2" charset="0"/>
                <a:cs typeface="Arial" panose="020B0604020202020204" pitchFamily="34" charset="0"/>
              </a:rPr>
              <a:t>	March 2023	Scientific Merit Review</a:t>
            </a:r>
          </a:p>
          <a:p>
            <a:pPr marL="3492500" indent="-3481388">
              <a:tabLst>
                <a:tab pos="2913063" algn="r"/>
              </a:tabLst>
            </a:pPr>
            <a:r>
              <a:rPr lang="en-US" sz="2600" dirty="0">
                <a:latin typeface="Avenir Book" panose="02000503020000020003" pitchFamily="2" charset="0"/>
                <a:cs typeface="Arial" panose="020B0604020202020204" pitchFamily="34" charset="0"/>
              </a:rPr>
              <a:t>	April 3, 2023	Decisions Announced</a:t>
            </a:r>
          </a:p>
          <a:p>
            <a:pPr marL="3492500" indent="-3481388">
              <a:tabLst>
                <a:tab pos="2913063" algn="r"/>
              </a:tabLst>
            </a:pPr>
            <a:r>
              <a:rPr lang="en-US" sz="2600" dirty="0">
                <a:latin typeface="Avenir Book" panose="02000503020000020003" pitchFamily="2" charset="0"/>
                <a:cs typeface="Arial" panose="020B0604020202020204" pitchFamily="34" charset="0"/>
              </a:rPr>
              <a:t>	May 15, 2023	Training Start Date</a:t>
            </a:r>
          </a:p>
          <a:p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04EB11-8C41-1348-8D59-516CE90EAAB2}"/>
              </a:ext>
            </a:extLst>
          </p:cNvPr>
          <p:cNvSpPr txBox="1"/>
          <p:nvPr/>
        </p:nvSpPr>
        <p:spPr>
          <a:xfrm>
            <a:off x="3371463" y="532582"/>
            <a:ext cx="5572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92D05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Timeline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A799F8-947B-0C43-732E-F7982A146CDD}"/>
              </a:ext>
            </a:extLst>
          </p:cNvPr>
          <p:cNvSpPr/>
          <p:nvPr/>
        </p:nvSpPr>
        <p:spPr>
          <a:xfrm>
            <a:off x="3451473" y="4025503"/>
            <a:ext cx="7920991" cy="181588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Inquires: </a:t>
            </a:r>
            <a:r>
              <a:rPr lang="en-US" sz="3200" b="1" dirty="0">
                <a:solidFill>
                  <a:srgbClr val="002060"/>
                </a:solidFill>
                <a:latin typeface="Avenir Book" panose="02000503020000020003" pitchFamily="2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contact@africancancerstars.org</a:t>
            </a:r>
            <a:endParaRPr lang="en-US" sz="3200" b="1" dirty="0">
              <a:solidFill>
                <a:srgbClr val="002060"/>
              </a:solidFill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endParaRPr lang="en-US" sz="3200" b="1" dirty="0">
              <a:solidFill>
                <a:srgbClr val="002060"/>
              </a:solidFill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Web: </a:t>
            </a:r>
            <a:r>
              <a:rPr lang="en-US" sz="3200" b="1" dirty="0">
                <a:solidFill>
                  <a:srgbClr val="002060"/>
                </a:solidFill>
                <a:latin typeface="Avenir Book" panose="02000503020000020003" pitchFamily="2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www.africancancerstars.org</a:t>
            </a:r>
            <a:endParaRPr lang="en-US" sz="3200" b="1" dirty="0">
              <a:solidFill>
                <a:srgbClr val="002060"/>
              </a:solidFill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endParaRPr lang="en-US" sz="1600" b="1" dirty="0">
              <a:solidFill>
                <a:srgbClr val="002060"/>
              </a:solidFill>
              <a:latin typeface="Avenir Book" panose="02000503020000020003" pitchFamily="2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8C530-AA79-F64F-4182-43A0391EB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687" y="421590"/>
            <a:ext cx="1621498" cy="7385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F11994-663E-8BE1-CFCF-A9080608A085}"/>
              </a:ext>
            </a:extLst>
          </p:cNvPr>
          <p:cNvSpPr/>
          <p:nvPr/>
        </p:nvSpPr>
        <p:spPr>
          <a:xfrm>
            <a:off x="16232" y="0"/>
            <a:ext cx="1394460" cy="6858000"/>
          </a:xfrm>
          <a:prstGeom prst="rect">
            <a:avLst/>
          </a:prstGeom>
          <a:gradFill flip="none" rotWithShape="1">
            <a:gsLst>
              <a:gs pos="0">
                <a:srgbClr val="668AB8">
                  <a:tint val="66000"/>
                  <a:satMod val="160000"/>
                </a:srgbClr>
              </a:gs>
              <a:gs pos="50000">
                <a:srgbClr val="668AB8">
                  <a:tint val="44500"/>
                  <a:satMod val="160000"/>
                </a:srgbClr>
              </a:gs>
              <a:gs pos="100000">
                <a:srgbClr val="668AB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5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93C9D9C-6BA9-5341-9AE5-2C4469CB2786}"/>
              </a:ext>
            </a:extLst>
          </p:cNvPr>
          <p:cNvSpPr txBox="1"/>
          <p:nvPr/>
        </p:nvSpPr>
        <p:spPr>
          <a:xfrm>
            <a:off x="3194185" y="571332"/>
            <a:ext cx="5572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Motivation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492D59-7A86-C528-B72C-87567060ABA9}"/>
              </a:ext>
            </a:extLst>
          </p:cNvPr>
          <p:cNvSpPr txBox="1"/>
          <p:nvPr/>
        </p:nvSpPr>
        <p:spPr>
          <a:xfrm>
            <a:off x="1775161" y="1535353"/>
            <a:ext cx="927764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1828800" algn="l"/>
              </a:tabLst>
            </a:pPr>
            <a:r>
              <a:rPr lang="en-US" sz="2600" dirty="0">
                <a:solidFill>
                  <a:srgbClr val="00000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The growing burden of cancer in Sub-Saharan Africa (SSA) must be addressed by African cancer researchers.</a:t>
            </a:r>
            <a:endParaRPr lang="en-US" sz="2600" dirty="0">
              <a:solidFill>
                <a:srgbClr val="00000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1828800" algn="l"/>
              </a:tabLst>
            </a:pPr>
            <a:endParaRPr lang="en-US" sz="2600" dirty="0">
              <a:solidFill>
                <a:srgbClr val="00000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457200" algn="l"/>
                <a:tab pos="1828800" algn="l"/>
              </a:tabLst>
            </a:pPr>
            <a:r>
              <a:rPr lang="en-US" sz="2600" dirty="0">
                <a:solidFill>
                  <a:srgbClr val="00000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Cancer Researchers in SSA often lack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457200" algn="l"/>
                <a:tab pos="1828800" algn="l"/>
              </a:tabLst>
            </a:pPr>
            <a:r>
              <a:rPr lang="en-US" sz="2600" dirty="0">
                <a:solidFill>
                  <a:srgbClr val="00000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Mentorship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457200" algn="l"/>
                <a:tab pos="1828800" algn="l"/>
              </a:tabLst>
            </a:pPr>
            <a:r>
              <a:rPr lang="en-US" sz="2600" dirty="0">
                <a:solidFill>
                  <a:srgbClr val="00000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Collaborators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457200" algn="l"/>
                <a:tab pos="1828800" algn="l"/>
              </a:tabLst>
            </a:pPr>
            <a:r>
              <a:rPr lang="en-US" sz="2600" dirty="0">
                <a:solidFill>
                  <a:srgbClr val="00000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Grant writing expertise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457200" algn="l"/>
                <a:tab pos="1828800" algn="l"/>
              </a:tabLst>
            </a:pPr>
            <a:r>
              <a:rPr lang="en-US" sz="2600" dirty="0">
                <a:solidFill>
                  <a:srgbClr val="00000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Project management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tabLst>
                <a:tab pos="457200" algn="l"/>
                <a:tab pos="1828800" algn="l"/>
              </a:tabLst>
            </a:pPr>
            <a:r>
              <a:rPr lang="en-US" sz="26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</a:rPr>
              <a:t>Best practi</a:t>
            </a:r>
            <a:r>
              <a:rPr lang="en-US" sz="2600" dirty="0">
                <a:solidFill>
                  <a:srgbClr val="000000"/>
                </a:solidFill>
                <a:latin typeface="Avenir Book" panose="02000503020000020003" pitchFamily="2" charset="0"/>
                <a:ea typeface="Times New Roman" panose="02020603050405020304" pitchFamily="18" charset="0"/>
              </a:rPr>
              <a:t>ces for research rigor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457200" algn="l"/>
                <a:tab pos="1828800" algn="l"/>
              </a:tabLst>
            </a:pPr>
            <a:endParaRPr lang="en-US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D8CFF4-762B-D9D6-0639-28F159BA6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687" y="421590"/>
            <a:ext cx="1621498" cy="7385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F8ACCD7-B57C-FBB1-2B94-5320B3643530}"/>
              </a:ext>
            </a:extLst>
          </p:cNvPr>
          <p:cNvSpPr/>
          <p:nvPr/>
        </p:nvSpPr>
        <p:spPr>
          <a:xfrm>
            <a:off x="16232" y="0"/>
            <a:ext cx="1394460" cy="6858000"/>
          </a:xfrm>
          <a:prstGeom prst="rect">
            <a:avLst/>
          </a:prstGeom>
          <a:gradFill flip="none" rotWithShape="1">
            <a:gsLst>
              <a:gs pos="0">
                <a:srgbClr val="668AB8">
                  <a:tint val="66000"/>
                  <a:satMod val="160000"/>
                </a:srgbClr>
              </a:gs>
              <a:gs pos="50000">
                <a:srgbClr val="668AB8">
                  <a:tint val="44500"/>
                  <a:satMod val="160000"/>
                </a:srgbClr>
              </a:gs>
              <a:gs pos="100000">
                <a:srgbClr val="668AB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8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05C45E-5521-864C-ACFA-4BF39FDCAE7B}"/>
              </a:ext>
            </a:extLst>
          </p:cNvPr>
          <p:cNvSpPr/>
          <p:nvPr/>
        </p:nvSpPr>
        <p:spPr>
          <a:xfrm>
            <a:off x="1737359" y="1423724"/>
            <a:ext cx="923078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marR="0" lvl="0" indent="-236538" algn="just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171450" algn="l"/>
                <a:tab pos="457200" algn="l"/>
              </a:tabLst>
            </a:pPr>
            <a:r>
              <a:rPr lang="en-US" sz="2600" b="1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  <a:cs typeface="Arial" panose="020B0604020202020204" pitchFamily="34" charset="0"/>
              </a:rPr>
              <a:t>Bilateral Interactions: </a:t>
            </a:r>
            <a:r>
              <a:rPr lang="en-US" sz="2600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  <a:cs typeface="Arial" panose="020B0604020202020204" pitchFamily="34" charset="0"/>
              </a:rPr>
              <a:t>Mentorship can involve input from both SSA and non-SSA experts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71450" algn="l"/>
                <a:tab pos="457200" algn="l"/>
              </a:tabLst>
            </a:pPr>
            <a:endParaRPr lang="en-US" sz="2600" i="1" dirty="0">
              <a:solidFill>
                <a:srgbClr val="000000"/>
              </a:solidFill>
              <a:latin typeface="Avenir Book" panose="02000503020000020003" pitchFamily="2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36538" marR="0" lvl="0" indent="-236538" algn="just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171450" algn="l"/>
                <a:tab pos="457200" algn="l"/>
              </a:tabLst>
            </a:pPr>
            <a:r>
              <a:rPr lang="en-US" sz="2600" b="1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  <a:cs typeface="Arial" panose="020B0604020202020204" pitchFamily="34" charset="0"/>
              </a:rPr>
              <a:t>Africa-Centric Protocols and Practices: </a:t>
            </a:r>
            <a:r>
              <a:rPr lang="en-US" sz="2600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  <a:cs typeface="Arial" panose="020B0604020202020204" pitchFamily="34" charset="0"/>
              </a:rPr>
              <a:t>Cancer research in SSA can be based on those developed in the US and elsewhere, but these must be adapted to the SSA setting to address African needs and questions.</a:t>
            </a:r>
            <a:endParaRPr lang="en-US" sz="2600" dirty="0">
              <a:effectLst/>
              <a:latin typeface="Avenir Book" panose="02000503020000020003" pitchFamily="2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36538" marR="0" lvl="0" indent="-236538" algn="just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171450" algn="l"/>
                <a:tab pos="457200" algn="l"/>
              </a:tabLst>
            </a:pPr>
            <a:endParaRPr lang="en-US" sz="2600" i="1" dirty="0">
              <a:solidFill>
                <a:srgbClr val="000000"/>
              </a:solidFill>
              <a:latin typeface="Avenir Book" panose="02000503020000020003" pitchFamily="2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36538" marR="0" lvl="0" indent="-236538" algn="just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171450" algn="l"/>
                <a:tab pos="457200" algn="l"/>
              </a:tabLst>
            </a:pPr>
            <a:r>
              <a:rPr lang="en-US" sz="2600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  <a:cs typeface="Arial" panose="020B0604020202020204" pitchFamily="34" charset="0"/>
              </a:rPr>
              <a:t>Results generated by cancer researchers in SSA should have: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171450" algn="l"/>
                <a:tab pos="457200" algn="l"/>
              </a:tabLst>
            </a:pPr>
            <a:r>
              <a:rPr lang="en-US" sz="2600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  <a:cs typeface="Arial" panose="020B0604020202020204" pitchFamily="34" charset="0"/>
              </a:rPr>
              <a:t>Global scientific impact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tabLst>
                <a:tab pos="171450" algn="l"/>
                <a:tab pos="457200" algn="l"/>
              </a:tabLst>
            </a:pPr>
            <a:r>
              <a:rPr lang="en-US" sz="2600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  <a:cs typeface="Arial" panose="020B0604020202020204" pitchFamily="34" charset="0"/>
              </a:rPr>
              <a:t>Local health impact</a:t>
            </a:r>
          </a:p>
          <a:p>
            <a:pPr algn="just">
              <a:tabLst>
                <a:tab pos="171450" algn="l"/>
                <a:tab pos="457200" algn="l"/>
              </a:tabLst>
            </a:pPr>
            <a:endParaRPr lang="en-US" sz="2000" dirty="0">
              <a:effectLst/>
              <a:latin typeface="Avenir Book" panose="02000503020000020003" pitchFamily="2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C9D9C-6BA9-5341-9AE5-2C4469CB2786}"/>
              </a:ext>
            </a:extLst>
          </p:cNvPr>
          <p:cNvSpPr txBox="1"/>
          <p:nvPr/>
        </p:nvSpPr>
        <p:spPr>
          <a:xfrm>
            <a:off x="3309801" y="512999"/>
            <a:ext cx="5572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Principles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580244-9F59-EDE9-FF30-834063A2D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687" y="421590"/>
            <a:ext cx="1621498" cy="7385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221E00-A24B-8DA3-2664-4887FE5DEB3F}"/>
              </a:ext>
            </a:extLst>
          </p:cNvPr>
          <p:cNvSpPr/>
          <p:nvPr/>
        </p:nvSpPr>
        <p:spPr>
          <a:xfrm>
            <a:off x="16232" y="0"/>
            <a:ext cx="1394460" cy="6858000"/>
          </a:xfrm>
          <a:prstGeom prst="rect">
            <a:avLst/>
          </a:prstGeom>
          <a:gradFill flip="none" rotWithShape="1">
            <a:gsLst>
              <a:gs pos="0">
                <a:srgbClr val="668AB8">
                  <a:tint val="66000"/>
                  <a:satMod val="160000"/>
                </a:srgbClr>
              </a:gs>
              <a:gs pos="50000">
                <a:srgbClr val="668AB8">
                  <a:tint val="44500"/>
                  <a:satMod val="160000"/>
                </a:srgbClr>
              </a:gs>
              <a:gs pos="100000">
                <a:srgbClr val="668AB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0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E74C53-E16A-1F49-9610-302B50D83C6A}"/>
              </a:ext>
            </a:extLst>
          </p:cNvPr>
          <p:cNvSpPr/>
          <p:nvPr/>
        </p:nvSpPr>
        <p:spPr>
          <a:xfrm>
            <a:off x="4900409" y="1426462"/>
            <a:ext cx="9269730" cy="4735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 dirty="0">
                <a:solidFill>
                  <a:srgbClr val="000000"/>
                </a:solidFill>
                <a:latin typeface="Avenir Book" panose="02000503020000020003" pitchFamily="2" charset="0"/>
              </a:rPr>
              <a:t>Caroline Andrews (Boston)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rgbClr val="000000"/>
                </a:solidFill>
                <a:latin typeface="Avenir Book" panose="02000503020000020003" pitchFamily="2" charset="0"/>
              </a:rPr>
              <a:t>Mohamed Jalloh (Dakar)</a:t>
            </a:r>
          </a:p>
          <a:p>
            <a:pPr>
              <a:lnSpc>
                <a:spcPct val="200000"/>
              </a:lnSpc>
            </a:pPr>
            <a:r>
              <a:rPr lang="en-US" sz="2200" dirty="0" err="1">
                <a:solidFill>
                  <a:srgbClr val="000000"/>
                </a:solidFill>
                <a:latin typeface="Avenir Book" panose="02000503020000020003" pitchFamily="2" charset="0"/>
              </a:rPr>
              <a:t>Elima</a:t>
            </a:r>
            <a:r>
              <a:rPr lang="en-US" sz="22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venir Book" panose="02000503020000020003" pitchFamily="2" charset="0"/>
              </a:rPr>
              <a:t>Jedy</a:t>
            </a:r>
            <a:r>
              <a:rPr lang="en-US" sz="2200" dirty="0">
                <a:solidFill>
                  <a:srgbClr val="000000"/>
                </a:solidFill>
                <a:latin typeface="Avenir Book" panose="02000503020000020003" pitchFamily="2" charset="0"/>
              </a:rPr>
              <a:t>-Agba (Abuja)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rgbClr val="000000"/>
                </a:solidFill>
                <a:latin typeface="Avenir Book" panose="02000503020000020003" pitchFamily="2" charset="0"/>
              </a:rPr>
              <a:t>Emeka </a:t>
            </a:r>
            <a:r>
              <a:rPr lang="en-US" sz="2200" dirty="0" err="1">
                <a:solidFill>
                  <a:srgbClr val="000000"/>
                </a:solidFill>
                <a:latin typeface="Avenir Book" panose="02000503020000020003" pitchFamily="2" charset="0"/>
              </a:rPr>
              <a:t>Odiaka</a:t>
            </a:r>
            <a:r>
              <a:rPr lang="en-US" sz="2200" dirty="0">
                <a:solidFill>
                  <a:srgbClr val="000000"/>
                </a:solidFill>
                <a:latin typeface="Avenir Book" panose="02000503020000020003" pitchFamily="2" charset="0"/>
              </a:rPr>
              <a:t> (Gold Coast)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rgbClr val="000000"/>
                </a:solidFill>
                <a:latin typeface="Avenir Book" panose="02000503020000020003" pitchFamily="2" charset="0"/>
              </a:rPr>
              <a:t>Yuri Quintana (Boston)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Tim Rebbeck (Boston) - PI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solidFill>
                  <a:srgbClr val="000000"/>
                </a:solidFill>
                <a:latin typeface="Avenir Book" panose="02000503020000020003" pitchFamily="2" charset="0"/>
              </a:rPr>
              <a:t>Project Management Institute</a:t>
            </a:r>
            <a:endParaRPr lang="en-US" sz="2200" dirty="0">
              <a:latin typeface="Avenir Book" panose="02000503020000020003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5735D-9AEF-2343-9818-BBFDD538B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726" y="1339932"/>
            <a:ext cx="892454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07AC19-5AA2-834B-B95D-69036A550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480" y="2217704"/>
            <a:ext cx="796413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D0780E-4A14-D14F-9942-1332DF70C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195" y="2879602"/>
            <a:ext cx="755904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9255DA-107F-2D40-8D3F-193104475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9806" y="4510167"/>
            <a:ext cx="818147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FBE652-8390-8F48-A0CB-C12D85D224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8562" y="5606358"/>
            <a:ext cx="1892300" cy="723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FDC3AC-8F36-F546-ABAC-EB835F0203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4350" y="4035460"/>
            <a:ext cx="786512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DDEE5E-2AC4-F848-9E83-F4BE9333C1CD}"/>
              </a:ext>
            </a:extLst>
          </p:cNvPr>
          <p:cNvSpPr txBox="1"/>
          <p:nvPr/>
        </p:nvSpPr>
        <p:spPr>
          <a:xfrm>
            <a:off x="3309801" y="524193"/>
            <a:ext cx="5572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92D05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Leadership Team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BF553C-CDB9-9E40-ABDA-E1049E1836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3981" y="3504872"/>
            <a:ext cx="793214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696641-B687-EA44-6D30-3ED54B4622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2687" y="421590"/>
            <a:ext cx="1621498" cy="7385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5A1C033-389F-CADE-DB9B-BACC9C07EA90}"/>
              </a:ext>
            </a:extLst>
          </p:cNvPr>
          <p:cNvSpPr/>
          <p:nvPr/>
        </p:nvSpPr>
        <p:spPr>
          <a:xfrm>
            <a:off x="16232" y="0"/>
            <a:ext cx="1394460" cy="6858000"/>
          </a:xfrm>
          <a:prstGeom prst="rect">
            <a:avLst/>
          </a:prstGeom>
          <a:gradFill flip="none" rotWithShape="1">
            <a:gsLst>
              <a:gs pos="0">
                <a:srgbClr val="668AB8">
                  <a:tint val="66000"/>
                  <a:satMod val="160000"/>
                </a:srgbClr>
              </a:gs>
              <a:gs pos="50000">
                <a:srgbClr val="668AB8">
                  <a:tint val="44500"/>
                  <a:satMod val="160000"/>
                </a:srgbClr>
              </a:gs>
              <a:gs pos="100000">
                <a:srgbClr val="668AB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9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26F971-449C-9744-B98A-469A48E69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8" y="0"/>
            <a:ext cx="12192000" cy="6858000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D20B28-10B7-404B-B034-BAF0D353606A}"/>
              </a:ext>
            </a:extLst>
          </p:cNvPr>
          <p:cNvSpPr txBox="1"/>
          <p:nvPr/>
        </p:nvSpPr>
        <p:spPr>
          <a:xfrm>
            <a:off x="28668" y="3542567"/>
            <a:ext cx="813475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92100"/>
            <a:r>
              <a:rPr lang="en-US" sz="2400" b="1" dirty="0">
                <a:solidFill>
                  <a:srgbClr val="92D05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Key Partners &amp; Vetted Training Institutions</a:t>
            </a:r>
          </a:p>
          <a:p>
            <a:pPr marL="29210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37E17C-71F2-524C-AF2E-56DAD14E19B3}"/>
              </a:ext>
            </a:extLst>
          </p:cNvPr>
          <p:cNvSpPr txBox="1"/>
          <p:nvPr/>
        </p:nvSpPr>
        <p:spPr>
          <a:xfrm>
            <a:off x="491490" y="5543550"/>
            <a:ext cx="64579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African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Hepatopancreatobiliary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Cancer Consortium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2E2FFA-6C18-CE4C-8F91-15800327EB90}"/>
              </a:ext>
            </a:extLst>
          </p:cNvPr>
          <p:cNvSpPr/>
          <p:nvPr/>
        </p:nvSpPr>
        <p:spPr>
          <a:xfrm>
            <a:off x="2160270" y="324541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87ABA63-EEDE-1746-8174-48F116DD930D}"/>
              </a:ext>
            </a:extLst>
          </p:cNvPr>
          <p:cNvSpPr/>
          <p:nvPr/>
        </p:nvSpPr>
        <p:spPr>
          <a:xfrm>
            <a:off x="10336530" y="3765697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F3EABB4-F030-2741-ACB9-3C4992E37C48}"/>
              </a:ext>
            </a:extLst>
          </p:cNvPr>
          <p:cNvSpPr/>
          <p:nvPr/>
        </p:nvSpPr>
        <p:spPr>
          <a:xfrm>
            <a:off x="9688830" y="5029891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56E2EC-15C1-924D-B188-9DBBCF5C988D}"/>
              </a:ext>
            </a:extLst>
          </p:cNvPr>
          <p:cNvSpPr/>
          <p:nvPr/>
        </p:nvSpPr>
        <p:spPr>
          <a:xfrm>
            <a:off x="10199370" y="3746612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5432F2-A383-2044-829E-620F80076D92}"/>
              </a:ext>
            </a:extLst>
          </p:cNvPr>
          <p:cNvSpPr/>
          <p:nvPr/>
        </p:nvSpPr>
        <p:spPr>
          <a:xfrm>
            <a:off x="9688830" y="5943945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B71D08-58A1-F442-A243-EF18B2A97DAD}"/>
              </a:ext>
            </a:extLst>
          </p:cNvPr>
          <p:cNvSpPr/>
          <p:nvPr/>
        </p:nvSpPr>
        <p:spPr>
          <a:xfrm>
            <a:off x="388620" y="5667330"/>
            <a:ext cx="137160" cy="137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FBF8FC-59A3-CC44-B4A1-8BA5014212B0}"/>
              </a:ext>
            </a:extLst>
          </p:cNvPr>
          <p:cNvSpPr/>
          <p:nvPr/>
        </p:nvSpPr>
        <p:spPr>
          <a:xfrm>
            <a:off x="381000" y="4369501"/>
            <a:ext cx="137160" cy="1371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E799F8-8E1C-7241-B263-09B214FB73A9}"/>
              </a:ext>
            </a:extLst>
          </p:cNvPr>
          <p:cNvSpPr txBox="1"/>
          <p:nvPr/>
        </p:nvSpPr>
        <p:spPr>
          <a:xfrm>
            <a:off x="491490" y="4212361"/>
            <a:ext cx="64579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African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Oncogenetics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Network (AON)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B927D09-5D6E-4443-A18B-95689BEBCB1E}"/>
              </a:ext>
            </a:extLst>
          </p:cNvPr>
          <p:cNvSpPr/>
          <p:nvPr/>
        </p:nvSpPr>
        <p:spPr>
          <a:xfrm>
            <a:off x="9197340" y="6282121"/>
            <a:ext cx="137160" cy="1371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EEC281B-4333-0945-AD1D-1915E3C6219E}"/>
              </a:ext>
            </a:extLst>
          </p:cNvPr>
          <p:cNvSpPr/>
          <p:nvPr/>
        </p:nvSpPr>
        <p:spPr>
          <a:xfrm>
            <a:off x="6812280" y="2776921"/>
            <a:ext cx="137160" cy="1371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4A2B201-50D2-734E-8959-78B2D88611CF}"/>
              </a:ext>
            </a:extLst>
          </p:cNvPr>
          <p:cNvSpPr/>
          <p:nvPr/>
        </p:nvSpPr>
        <p:spPr>
          <a:xfrm>
            <a:off x="9825990" y="3906098"/>
            <a:ext cx="137160" cy="1371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89391D-DB7A-6249-B986-63B4AC8376F7}"/>
              </a:ext>
            </a:extLst>
          </p:cNvPr>
          <p:cNvSpPr/>
          <p:nvPr/>
        </p:nvSpPr>
        <p:spPr>
          <a:xfrm>
            <a:off x="9894570" y="5266802"/>
            <a:ext cx="137160" cy="1371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18B842C-07BA-6F40-AEFA-2BE05950B8F7}"/>
              </a:ext>
            </a:extLst>
          </p:cNvPr>
          <p:cNvSpPr/>
          <p:nvPr/>
        </p:nvSpPr>
        <p:spPr>
          <a:xfrm>
            <a:off x="3613785" y="555691"/>
            <a:ext cx="137160" cy="1371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841D0A4-733C-FD42-987B-ABEC45D20CE9}"/>
              </a:ext>
            </a:extLst>
          </p:cNvPr>
          <p:cNvSpPr/>
          <p:nvPr/>
        </p:nvSpPr>
        <p:spPr>
          <a:xfrm>
            <a:off x="2377440" y="487111"/>
            <a:ext cx="137160" cy="1371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A4C835D-8BC0-2547-BAD4-E6E98C960AA3}"/>
              </a:ext>
            </a:extLst>
          </p:cNvPr>
          <p:cNvSpPr/>
          <p:nvPr/>
        </p:nvSpPr>
        <p:spPr>
          <a:xfrm>
            <a:off x="11563350" y="5406390"/>
            <a:ext cx="137160" cy="1371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B29B594-8063-B342-9A9B-7C79142BD98D}"/>
              </a:ext>
            </a:extLst>
          </p:cNvPr>
          <p:cNvSpPr/>
          <p:nvPr/>
        </p:nvSpPr>
        <p:spPr>
          <a:xfrm>
            <a:off x="8568690" y="1115761"/>
            <a:ext cx="137160" cy="13716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766107D-1243-8D40-97D6-81D400B98863}"/>
              </a:ext>
            </a:extLst>
          </p:cNvPr>
          <p:cNvSpPr/>
          <p:nvPr/>
        </p:nvSpPr>
        <p:spPr>
          <a:xfrm>
            <a:off x="7793446" y="3279841"/>
            <a:ext cx="137160" cy="1371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10993A-2265-3542-9FBA-721CC5B86100}"/>
              </a:ext>
            </a:extLst>
          </p:cNvPr>
          <p:cNvSpPr/>
          <p:nvPr/>
        </p:nvSpPr>
        <p:spPr>
          <a:xfrm>
            <a:off x="7485743" y="3295807"/>
            <a:ext cx="137160" cy="1371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CFE1135-7DD6-4A4F-80ED-84219DE74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10" y="585318"/>
            <a:ext cx="1491890" cy="5707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64DA0C9-FC6D-F742-B742-4660BF196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1140" y="192701"/>
            <a:ext cx="2708910" cy="123376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8FF4E58-E771-7046-AAAB-2927EB84EFC8}"/>
              </a:ext>
            </a:extLst>
          </p:cNvPr>
          <p:cNvCxnSpPr>
            <a:cxnSpLocks/>
          </p:cNvCxnSpPr>
          <p:nvPr/>
        </p:nvCxnSpPr>
        <p:spPr>
          <a:xfrm>
            <a:off x="140677" y="3935693"/>
            <a:ext cx="7789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B317D13-460D-BAE8-3F7A-D669D41BA3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36" r="63152"/>
          <a:stretch/>
        </p:blipFill>
        <p:spPr>
          <a:xfrm>
            <a:off x="249122" y="3940645"/>
            <a:ext cx="370435" cy="3847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808362-491F-4F59-78FA-00FD6B9DEA35}"/>
              </a:ext>
            </a:extLst>
          </p:cNvPr>
          <p:cNvSpPr txBox="1"/>
          <p:nvPr/>
        </p:nvSpPr>
        <p:spPr>
          <a:xfrm>
            <a:off x="516688" y="3918619"/>
            <a:ext cx="64579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Project Management Institute</a:t>
            </a:r>
          </a:p>
        </p:txBody>
      </p:sp>
    </p:spTree>
    <p:extLst>
      <p:ext uri="{BB962C8B-B14F-4D97-AF65-F5344CB8AC3E}">
        <p14:creationId xmlns:p14="http://schemas.microsoft.com/office/powerpoint/2010/main" val="41656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7A80E1-E698-9845-9F5C-A46F3E5E08CF}"/>
              </a:ext>
            </a:extLst>
          </p:cNvPr>
          <p:cNvSpPr/>
          <p:nvPr/>
        </p:nvSpPr>
        <p:spPr>
          <a:xfrm>
            <a:off x="1680210" y="1418928"/>
            <a:ext cx="92697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A Principal Investigator (PI-STARS) Track:  </a:t>
            </a:r>
            <a:r>
              <a:rPr lang="en-US" sz="3000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for doctoral-level investigators who will be trained to demonstrate leadership in independent and collaborative research, and </a:t>
            </a:r>
          </a:p>
          <a:p>
            <a:endParaRPr lang="en-US" sz="3000" dirty="0">
              <a:solidFill>
                <a:srgbClr val="000000"/>
              </a:solidFill>
              <a:latin typeface="Avenir Book" panose="02000503020000020003" pitchFamily="2" charset="0"/>
              <a:ea typeface="Cambria" panose="02040503050406030204" pitchFamily="18" charset="0"/>
            </a:endParaRPr>
          </a:p>
          <a:p>
            <a:r>
              <a:rPr lang="en-US" sz="3000" b="1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A Project Manager (PM-STARS) Track: </a:t>
            </a:r>
            <a:r>
              <a:rPr lang="en-US" sz="3000" dirty="0">
                <a:solidFill>
                  <a:srgbClr val="000000"/>
                </a:solidFill>
                <a:latin typeface="Avenir Book" panose="02000503020000020003" pitchFamily="2" charset="0"/>
                <a:ea typeface="Cambria" panose="02040503050406030204" pitchFamily="18" charset="0"/>
              </a:rPr>
              <a:t>for those interested in gaining skills in project management to be able to support the conduct of research. </a:t>
            </a:r>
            <a:endParaRPr lang="en-US" sz="3000" dirty="0">
              <a:latin typeface="Avenir Book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9BCC7-F775-A641-A4C3-96908EED5400}"/>
              </a:ext>
            </a:extLst>
          </p:cNvPr>
          <p:cNvSpPr txBox="1"/>
          <p:nvPr/>
        </p:nvSpPr>
        <p:spPr>
          <a:xfrm>
            <a:off x="3371463" y="513843"/>
            <a:ext cx="5572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92D05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Training Tracks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694940-58F0-43E9-A8BC-FDAE7C548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687" y="421590"/>
            <a:ext cx="1621498" cy="7385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1CA9BB-FBB5-E697-604C-CE0D51BFDB85}"/>
              </a:ext>
            </a:extLst>
          </p:cNvPr>
          <p:cNvSpPr/>
          <p:nvPr/>
        </p:nvSpPr>
        <p:spPr>
          <a:xfrm>
            <a:off x="16232" y="0"/>
            <a:ext cx="1394460" cy="6858000"/>
          </a:xfrm>
          <a:prstGeom prst="rect">
            <a:avLst/>
          </a:prstGeom>
          <a:gradFill flip="none" rotWithShape="1">
            <a:gsLst>
              <a:gs pos="0">
                <a:srgbClr val="668AB8">
                  <a:tint val="66000"/>
                  <a:satMod val="160000"/>
                </a:srgbClr>
              </a:gs>
              <a:gs pos="50000">
                <a:srgbClr val="668AB8">
                  <a:tint val="44500"/>
                  <a:satMod val="160000"/>
                </a:srgbClr>
              </a:gs>
              <a:gs pos="100000">
                <a:srgbClr val="668AB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9C6EA53-E1F0-3E47-BA0C-E0253E006BA5}"/>
              </a:ext>
            </a:extLst>
          </p:cNvPr>
          <p:cNvSpPr txBox="1"/>
          <p:nvPr/>
        </p:nvSpPr>
        <p:spPr>
          <a:xfrm>
            <a:off x="3194185" y="564688"/>
            <a:ext cx="8635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venir Book" panose="02000503020000020003" pitchFamily="2" charset="0"/>
                <a:ea typeface="+mj-ea"/>
                <a:cs typeface="+mj-cs"/>
              </a:rPr>
              <a:t>Hybrid Cancer Research Training Model</a:t>
            </a:r>
            <a:endParaRPr lang="en-US" sz="3000" dirty="0">
              <a:solidFill>
                <a:srgbClr val="92D05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38BF37-AA28-1344-E9BF-0831665FB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687" y="421590"/>
            <a:ext cx="1621498" cy="7385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B56B9D-DE32-8AAA-7008-74E1E17243E6}"/>
              </a:ext>
            </a:extLst>
          </p:cNvPr>
          <p:cNvSpPr/>
          <p:nvPr/>
        </p:nvSpPr>
        <p:spPr>
          <a:xfrm>
            <a:off x="16232" y="0"/>
            <a:ext cx="1394460" cy="6858000"/>
          </a:xfrm>
          <a:prstGeom prst="rect">
            <a:avLst/>
          </a:prstGeom>
          <a:gradFill flip="none" rotWithShape="1">
            <a:gsLst>
              <a:gs pos="0">
                <a:srgbClr val="668AB8">
                  <a:tint val="66000"/>
                  <a:satMod val="160000"/>
                </a:srgbClr>
              </a:gs>
              <a:gs pos="50000">
                <a:srgbClr val="668AB8">
                  <a:tint val="44500"/>
                  <a:satMod val="160000"/>
                </a:srgbClr>
              </a:gs>
              <a:gs pos="100000">
                <a:srgbClr val="668AB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Text, table&#10;&#10;Description automatically generated">
            <a:extLst>
              <a:ext uri="{FF2B5EF4-FFF2-40B4-BE49-F238E27FC236}">
                <a16:creationId xmlns:a16="http://schemas.microsoft.com/office/drawing/2014/main" id="{A889E629-E9B3-D13D-FE38-9D0BD5DCA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262" y="1303191"/>
            <a:ext cx="9909576" cy="44439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2DE658-353E-51B1-8E92-41EEA7532509}"/>
              </a:ext>
            </a:extLst>
          </p:cNvPr>
          <p:cNvSpPr txBox="1"/>
          <p:nvPr/>
        </p:nvSpPr>
        <p:spPr>
          <a:xfrm>
            <a:off x="2201779" y="2201779"/>
            <a:ext cx="38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88D90F-D354-C50B-2D71-A78AD957EE92}"/>
              </a:ext>
            </a:extLst>
          </p:cNvPr>
          <p:cNvSpPr txBox="1"/>
          <p:nvPr/>
        </p:nvSpPr>
        <p:spPr>
          <a:xfrm>
            <a:off x="2162627" y="3605145"/>
            <a:ext cx="51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PM</a:t>
            </a:r>
          </a:p>
        </p:txBody>
      </p:sp>
    </p:spTree>
    <p:extLst>
      <p:ext uri="{BB962C8B-B14F-4D97-AF65-F5344CB8AC3E}">
        <p14:creationId xmlns:p14="http://schemas.microsoft.com/office/powerpoint/2010/main" val="1133910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37A3D7-9FF2-A848-BCF2-F7CBBB16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037" y="1587346"/>
            <a:ext cx="9498698" cy="48298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7AC192-3789-F644-ADAA-A82C3A3ED1BB}"/>
              </a:ext>
            </a:extLst>
          </p:cNvPr>
          <p:cNvSpPr txBox="1"/>
          <p:nvPr/>
        </p:nvSpPr>
        <p:spPr>
          <a:xfrm>
            <a:off x="3309801" y="542723"/>
            <a:ext cx="5572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92D05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PROMOTE Curriculum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8D3CF-EC98-43E4-2AD9-67FEF5DF9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687" y="421590"/>
            <a:ext cx="1621498" cy="7385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B8B17F-6541-483A-F343-FD8202BB461A}"/>
              </a:ext>
            </a:extLst>
          </p:cNvPr>
          <p:cNvSpPr/>
          <p:nvPr/>
        </p:nvSpPr>
        <p:spPr>
          <a:xfrm>
            <a:off x="16232" y="0"/>
            <a:ext cx="1394460" cy="6858000"/>
          </a:xfrm>
          <a:prstGeom prst="rect">
            <a:avLst/>
          </a:prstGeom>
          <a:gradFill flip="none" rotWithShape="1">
            <a:gsLst>
              <a:gs pos="0">
                <a:srgbClr val="668AB8">
                  <a:tint val="66000"/>
                  <a:satMod val="160000"/>
                </a:srgbClr>
              </a:gs>
              <a:gs pos="50000">
                <a:srgbClr val="668AB8">
                  <a:tint val="44500"/>
                  <a:satMod val="160000"/>
                </a:srgbClr>
              </a:gs>
              <a:gs pos="100000">
                <a:srgbClr val="668AB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93C9D9C-6BA9-5341-9AE5-2C4469CB2786}"/>
              </a:ext>
            </a:extLst>
          </p:cNvPr>
          <p:cNvSpPr txBox="1"/>
          <p:nvPr/>
        </p:nvSpPr>
        <p:spPr>
          <a:xfrm>
            <a:off x="3194185" y="571332"/>
            <a:ext cx="5572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92D05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Candidates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D8CFF4-762B-D9D6-0639-28F159BA6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687" y="421590"/>
            <a:ext cx="1621498" cy="73850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EEC5274-F8A0-CD8D-5E68-6EFDD2AC7B15}"/>
              </a:ext>
            </a:extLst>
          </p:cNvPr>
          <p:cNvGrpSpPr/>
          <p:nvPr/>
        </p:nvGrpSpPr>
        <p:grpSpPr>
          <a:xfrm>
            <a:off x="4286794" y="1756660"/>
            <a:ext cx="5202795" cy="3810000"/>
            <a:chOff x="6881404" y="2062299"/>
            <a:chExt cx="5202795" cy="38100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13A90D4-403B-0BE6-FE92-03636F4C70BC}"/>
                </a:ext>
              </a:extLst>
            </p:cNvPr>
            <p:cNvSpPr/>
            <p:nvPr/>
          </p:nvSpPr>
          <p:spPr>
            <a:xfrm>
              <a:off x="6881404" y="2062299"/>
              <a:ext cx="2525486" cy="2438400"/>
            </a:xfrm>
            <a:prstGeom prst="ellipse">
              <a:avLst/>
            </a:prstGeom>
            <a:solidFill>
              <a:schemeClr val="accent1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2929CE8-3F81-C327-1879-ABB4172CDE97}"/>
                </a:ext>
              </a:extLst>
            </p:cNvPr>
            <p:cNvSpPr/>
            <p:nvPr/>
          </p:nvSpPr>
          <p:spPr>
            <a:xfrm>
              <a:off x="7665176" y="3433899"/>
              <a:ext cx="2525486" cy="2438400"/>
            </a:xfrm>
            <a:prstGeom prst="ellipse">
              <a:avLst/>
            </a:prstGeom>
            <a:solidFill>
              <a:srgbClr val="FFFF00">
                <a:alpha val="3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6BD18FD-96DB-20CE-A6F3-CB1CEAE87B6B}"/>
                </a:ext>
              </a:extLst>
            </p:cNvPr>
            <p:cNvSpPr/>
            <p:nvPr/>
          </p:nvSpPr>
          <p:spPr>
            <a:xfrm>
              <a:off x="8448948" y="2062299"/>
              <a:ext cx="2525486" cy="2438400"/>
            </a:xfrm>
            <a:prstGeom prst="ellipse">
              <a:avLst/>
            </a:prstGeom>
            <a:solidFill>
              <a:schemeClr val="accent2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5887DED-2B7B-D16A-ECAB-F746A15712A3}"/>
                </a:ext>
              </a:extLst>
            </p:cNvPr>
            <p:cNvSpPr txBox="1"/>
            <p:nvPr/>
          </p:nvSpPr>
          <p:spPr>
            <a:xfrm>
              <a:off x="9332902" y="2718346"/>
              <a:ext cx="17287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venir Book" panose="02000503020000020003" pitchFamily="2" charset="0"/>
                  <a:cs typeface="Arial" panose="020B0604020202020204" pitchFamily="34" charset="0"/>
                </a:rPr>
                <a:t>Institutional Environment &amp; Commitment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9928A1-6085-D645-0C99-0D25E66D3952}"/>
                </a:ext>
              </a:extLst>
            </p:cNvPr>
            <p:cNvSpPr txBox="1"/>
            <p:nvPr/>
          </p:nvSpPr>
          <p:spPr>
            <a:xfrm>
              <a:off x="6963217" y="2867120"/>
              <a:ext cx="1585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venir Book" panose="02000503020000020003" pitchFamily="2" charset="0"/>
                  <a:cs typeface="Arial" panose="020B0604020202020204" pitchFamily="34" charset="0"/>
                </a:rPr>
                <a:t>Readiness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A81759-0569-E865-AE22-537A4378794F}"/>
                </a:ext>
              </a:extLst>
            </p:cNvPr>
            <p:cNvSpPr txBox="1"/>
            <p:nvPr/>
          </p:nvSpPr>
          <p:spPr>
            <a:xfrm>
              <a:off x="8125778" y="4738287"/>
              <a:ext cx="1585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venir Book" panose="02000503020000020003" pitchFamily="2" charset="0"/>
                  <a:cs typeface="Arial" panose="020B0604020202020204" pitchFamily="34" charset="0"/>
                </a:rPr>
                <a:t>Mentorship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9A8495C-8565-FDC2-CC6A-BA5CCCFA632A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8903970" y="3717899"/>
              <a:ext cx="1451441" cy="1506522"/>
            </a:xfrm>
            <a:prstGeom prst="straightConnector1">
              <a:avLst/>
            </a:prstGeom>
            <a:ln w="38100">
              <a:headEnd type="triangl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6DECC6-42D4-82EC-B73D-72F37BF246B3}"/>
                </a:ext>
              </a:extLst>
            </p:cNvPr>
            <p:cNvSpPr txBox="1"/>
            <p:nvPr/>
          </p:nvSpPr>
          <p:spPr>
            <a:xfrm>
              <a:off x="10355411" y="4808922"/>
              <a:ext cx="17287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venir Book" panose="02000503020000020003" pitchFamily="2" charset="0"/>
                  <a:cs typeface="Arial" panose="020B0604020202020204" pitchFamily="34" charset="0"/>
                </a:rPr>
                <a:t>Successful Candidate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F8ACCD7-B57C-FBB1-2B94-5320B3643530}"/>
              </a:ext>
            </a:extLst>
          </p:cNvPr>
          <p:cNvSpPr/>
          <p:nvPr/>
        </p:nvSpPr>
        <p:spPr>
          <a:xfrm>
            <a:off x="16232" y="0"/>
            <a:ext cx="1394460" cy="6858000"/>
          </a:xfrm>
          <a:prstGeom prst="rect">
            <a:avLst/>
          </a:prstGeom>
          <a:gradFill flip="none" rotWithShape="1">
            <a:gsLst>
              <a:gs pos="0">
                <a:srgbClr val="668AB8">
                  <a:tint val="66000"/>
                  <a:satMod val="160000"/>
                </a:srgbClr>
              </a:gs>
              <a:gs pos="50000">
                <a:srgbClr val="668AB8">
                  <a:tint val="44500"/>
                  <a:satMod val="160000"/>
                </a:srgbClr>
              </a:gs>
              <a:gs pos="100000">
                <a:srgbClr val="668AB8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14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381</Words>
  <Application>Microsoft Macintosh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Book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Rebbeck</dc:creator>
  <cp:lastModifiedBy>Andrews, Caroline</cp:lastModifiedBy>
  <cp:revision>99</cp:revision>
  <dcterms:created xsi:type="dcterms:W3CDTF">2021-09-17T13:02:26Z</dcterms:created>
  <dcterms:modified xsi:type="dcterms:W3CDTF">2022-12-05T13:36:53Z</dcterms:modified>
</cp:coreProperties>
</file>