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E77435-8B6D-4FC5-8A5A-8C5377A0A3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93EC17-C631-4863-9CB1-05D30AAC3DD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>
              <a:latin typeface="Cambria" panose="02040503050406030204" pitchFamily="18" charset="0"/>
              <a:ea typeface="Cambria" panose="02040503050406030204" pitchFamily="18" charset="0"/>
            </a:rPr>
            <a:t>Notice of grant award has been received</a:t>
          </a:r>
        </a:p>
      </dgm:t>
    </dgm:pt>
    <dgm:pt modelId="{291F923F-E9D1-4008-A474-8D6B51C4171E}" type="parTrans" cxnId="{20EDD52C-0E89-4C77-998E-28078643293A}">
      <dgm:prSet/>
      <dgm:spPr/>
      <dgm:t>
        <a:bodyPr/>
        <a:lstStyle/>
        <a:p>
          <a:endParaRPr lang="en-US"/>
        </a:p>
      </dgm:t>
    </dgm:pt>
    <dgm:pt modelId="{7E48A9F0-03B1-461E-90E5-736F8879B064}" type="sibTrans" cxnId="{20EDD52C-0E89-4C77-998E-28078643293A}">
      <dgm:prSet/>
      <dgm:spPr/>
      <dgm:t>
        <a:bodyPr/>
        <a:lstStyle/>
        <a:p>
          <a:endParaRPr lang="en-US"/>
        </a:p>
      </dgm:t>
    </dgm:pt>
    <dgm:pt modelId="{F8AE1B0B-098F-4765-B04D-0218E495837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ambria" panose="02040503050406030204" pitchFamily="18" charset="0"/>
              <a:ea typeface="Cambria" panose="02040503050406030204" pitchFamily="18" charset="0"/>
            </a:rPr>
            <a:t>Immediately start working with all the necessary people/teams to get your project timelines and obtain required information necessary for receipt and distribution of funding</a:t>
          </a:r>
        </a:p>
      </dgm:t>
    </dgm:pt>
    <dgm:pt modelId="{DA709A24-A4A8-46A9-81DE-EA77618C07E3}" type="parTrans" cxnId="{FA8E1FBA-7945-449E-90DD-10C6F708ABDA}">
      <dgm:prSet/>
      <dgm:spPr/>
      <dgm:t>
        <a:bodyPr/>
        <a:lstStyle/>
        <a:p>
          <a:endParaRPr lang="en-US"/>
        </a:p>
      </dgm:t>
    </dgm:pt>
    <dgm:pt modelId="{F0BCE572-0071-44EF-B344-C11ECC1FF429}" type="sibTrans" cxnId="{FA8E1FBA-7945-449E-90DD-10C6F708ABDA}">
      <dgm:prSet/>
      <dgm:spPr/>
      <dgm:t>
        <a:bodyPr/>
        <a:lstStyle/>
        <a:p>
          <a:endParaRPr lang="en-US"/>
        </a:p>
      </dgm:t>
    </dgm:pt>
    <dgm:pt modelId="{D6DB1447-96BE-4E78-A53F-2790430D4EEC}">
      <dgm:prSet/>
      <dgm:spPr/>
      <dgm:t>
        <a:bodyPr/>
        <a:lstStyle/>
        <a:p>
          <a:pPr>
            <a:lnSpc>
              <a:spcPct val="100000"/>
            </a:lnSpc>
            <a:buFont typeface="Wingdings" panose="05000000000000000000" pitchFamily="2" charset="2"/>
            <a:buChar char="Ø"/>
          </a:pPr>
          <a:r>
            <a:rPr lang="en-US" b="1" dirty="0">
              <a:latin typeface="Cambria" panose="02040503050406030204" pitchFamily="18" charset="0"/>
              <a:ea typeface="Cambria" panose="02040503050406030204" pitchFamily="18" charset="0"/>
            </a:rPr>
            <a:t>Finance</a:t>
          </a:r>
        </a:p>
      </dgm:t>
    </dgm:pt>
    <dgm:pt modelId="{2046DAC5-83BF-4A21-942C-01C7964860A3}" type="parTrans" cxnId="{B1EAAB3F-7FD1-4293-8DA3-C1C54763AAF7}">
      <dgm:prSet/>
      <dgm:spPr/>
      <dgm:t>
        <a:bodyPr/>
        <a:lstStyle/>
        <a:p>
          <a:endParaRPr lang="en-US"/>
        </a:p>
      </dgm:t>
    </dgm:pt>
    <dgm:pt modelId="{FE5C7EEA-8E0D-4294-B2A5-6D50016D2A1A}" type="sibTrans" cxnId="{B1EAAB3F-7FD1-4293-8DA3-C1C54763AAF7}">
      <dgm:prSet/>
      <dgm:spPr/>
      <dgm:t>
        <a:bodyPr/>
        <a:lstStyle/>
        <a:p>
          <a:endParaRPr lang="en-US"/>
        </a:p>
      </dgm:t>
    </dgm:pt>
    <dgm:pt modelId="{58F90413-9B1D-4000-BF9A-6A61BFEB071C}">
      <dgm:prSet/>
      <dgm:spPr/>
      <dgm:t>
        <a:bodyPr/>
        <a:lstStyle/>
        <a:p>
          <a:pPr>
            <a:lnSpc>
              <a:spcPct val="100000"/>
            </a:lnSpc>
            <a:buFont typeface="Wingdings" panose="05000000000000000000" pitchFamily="2" charset="2"/>
            <a:buChar char="Ø"/>
          </a:pPr>
          <a:r>
            <a:rPr lang="en-US" b="1" dirty="0">
              <a:latin typeface="Cambria" panose="02040503050406030204" pitchFamily="18" charset="0"/>
              <a:ea typeface="Cambria" panose="02040503050406030204" pitchFamily="18" charset="0"/>
            </a:rPr>
            <a:t>Regulatory </a:t>
          </a:r>
        </a:p>
      </dgm:t>
    </dgm:pt>
    <dgm:pt modelId="{80814FFF-7D5B-4D71-9AEB-3287C8664D7A}" type="parTrans" cxnId="{BC43DB9F-D750-467F-BBA5-B14599424BEB}">
      <dgm:prSet/>
      <dgm:spPr/>
      <dgm:t>
        <a:bodyPr/>
        <a:lstStyle/>
        <a:p>
          <a:endParaRPr lang="en-US"/>
        </a:p>
      </dgm:t>
    </dgm:pt>
    <dgm:pt modelId="{A1C9BA7C-CAF0-43F6-BA27-193D5CDBC1BB}" type="sibTrans" cxnId="{BC43DB9F-D750-467F-BBA5-B14599424BEB}">
      <dgm:prSet/>
      <dgm:spPr/>
      <dgm:t>
        <a:bodyPr/>
        <a:lstStyle/>
        <a:p>
          <a:endParaRPr lang="en-US"/>
        </a:p>
      </dgm:t>
    </dgm:pt>
    <dgm:pt modelId="{285C16B2-DB17-4D68-8986-BD8D25F555F6}">
      <dgm:prSet/>
      <dgm:spPr/>
      <dgm:t>
        <a:bodyPr/>
        <a:lstStyle/>
        <a:p>
          <a:pPr>
            <a:lnSpc>
              <a:spcPct val="100000"/>
            </a:lnSpc>
            <a:buFont typeface="Wingdings" panose="05000000000000000000" pitchFamily="2" charset="2"/>
            <a:buChar char="Ø"/>
          </a:pPr>
          <a:r>
            <a:rPr lang="en-US" b="1" dirty="0">
              <a:latin typeface="Cambria" panose="02040503050406030204" pitchFamily="18" charset="0"/>
              <a:ea typeface="Cambria" panose="02040503050406030204" pitchFamily="18" charset="0"/>
            </a:rPr>
            <a:t>Contracts</a:t>
          </a:r>
        </a:p>
      </dgm:t>
    </dgm:pt>
    <dgm:pt modelId="{6F3B1371-93E7-41A8-8EE5-A53E16DB9A93}" type="parTrans" cxnId="{486E42AB-98A0-411D-9D59-7A15C7B492BD}">
      <dgm:prSet/>
      <dgm:spPr/>
      <dgm:t>
        <a:bodyPr/>
        <a:lstStyle/>
        <a:p>
          <a:endParaRPr lang="en-US"/>
        </a:p>
      </dgm:t>
    </dgm:pt>
    <dgm:pt modelId="{6926C905-F2CB-4C84-91C6-4AFAE307AA35}" type="sibTrans" cxnId="{486E42AB-98A0-411D-9D59-7A15C7B492BD}">
      <dgm:prSet/>
      <dgm:spPr/>
      <dgm:t>
        <a:bodyPr/>
        <a:lstStyle/>
        <a:p>
          <a:endParaRPr lang="en-US"/>
        </a:p>
      </dgm:t>
    </dgm:pt>
    <dgm:pt modelId="{A9AE503D-8A7C-41E5-A795-F36593B1767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mbria" panose="02040503050406030204" pitchFamily="18" charset="0"/>
              <a:ea typeface="Cambria" panose="02040503050406030204" pitchFamily="18" charset="0"/>
            </a:rPr>
            <a:t>This is the most crucial time for a Project Manager</a:t>
          </a:r>
        </a:p>
      </dgm:t>
    </dgm:pt>
    <dgm:pt modelId="{6722BA97-5F20-4CD5-9F05-147BB725E4C1}" type="parTrans" cxnId="{2732F272-8B7B-4D1B-AF91-40BC34C84822}">
      <dgm:prSet/>
      <dgm:spPr/>
      <dgm:t>
        <a:bodyPr/>
        <a:lstStyle/>
        <a:p>
          <a:endParaRPr lang="en-US"/>
        </a:p>
      </dgm:t>
    </dgm:pt>
    <dgm:pt modelId="{832DD4C6-2479-4914-B8E6-D4D463660901}" type="sibTrans" cxnId="{2732F272-8B7B-4D1B-AF91-40BC34C84822}">
      <dgm:prSet/>
      <dgm:spPr/>
      <dgm:t>
        <a:bodyPr/>
        <a:lstStyle/>
        <a:p>
          <a:endParaRPr lang="en-US"/>
        </a:p>
      </dgm:t>
    </dgm:pt>
    <dgm:pt modelId="{63652D84-4D2D-4DC6-8F69-12C7B6F0BC2F}" type="pres">
      <dgm:prSet presAssocID="{76E77435-8B6D-4FC5-8A5A-8C5377A0A30D}" presName="root" presStyleCnt="0">
        <dgm:presLayoutVars>
          <dgm:dir/>
          <dgm:resizeHandles val="exact"/>
        </dgm:presLayoutVars>
      </dgm:prSet>
      <dgm:spPr/>
    </dgm:pt>
    <dgm:pt modelId="{280AACB9-1C78-4EF5-92DD-DB991A09A085}" type="pres">
      <dgm:prSet presAssocID="{1493EC17-C631-4863-9CB1-05D30AAC3DD9}" presName="compNode" presStyleCnt="0"/>
      <dgm:spPr/>
    </dgm:pt>
    <dgm:pt modelId="{9296AF50-D1B6-4D04-9BE7-E1869EE3E518}" type="pres">
      <dgm:prSet presAssocID="{1493EC17-C631-4863-9CB1-05D30AAC3DD9}" presName="bgRect" presStyleLbl="bgShp" presStyleIdx="0" presStyleCnt="3"/>
      <dgm:spPr/>
    </dgm:pt>
    <dgm:pt modelId="{60F0A8C7-6FB8-41CC-848E-B1AD9665D64A}" type="pres">
      <dgm:prSet presAssocID="{1493EC17-C631-4863-9CB1-05D30AAC3DD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391805EF-A062-4BD0-A5A9-CF4FC031BBAE}" type="pres">
      <dgm:prSet presAssocID="{1493EC17-C631-4863-9CB1-05D30AAC3DD9}" presName="spaceRect" presStyleCnt="0"/>
      <dgm:spPr/>
    </dgm:pt>
    <dgm:pt modelId="{E16962D2-3AC0-4393-BDE4-04D32A800DEE}" type="pres">
      <dgm:prSet presAssocID="{1493EC17-C631-4863-9CB1-05D30AAC3DD9}" presName="parTx" presStyleLbl="revTx" presStyleIdx="0" presStyleCnt="4">
        <dgm:presLayoutVars>
          <dgm:chMax val="0"/>
          <dgm:chPref val="0"/>
        </dgm:presLayoutVars>
      </dgm:prSet>
      <dgm:spPr/>
    </dgm:pt>
    <dgm:pt modelId="{E0667E05-194E-47DE-8888-5D76BA76A852}" type="pres">
      <dgm:prSet presAssocID="{7E48A9F0-03B1-461E-90E5-736F8879B064}" presName="sibTrans" presStyleCnt="0"/>
      <dgm:spPr/>
    </dgm:pt>
    <dgm:pt modelId="{3EFE913C-E5BE-4CB9-96CF-94D85CC13C00}" type="pres">
      <dgm:prSet presAssocID="{F8AE1B0B-098F-4765-B04D-0218E4958377}" presName="compNode" presStyleCnt="0"/>
      <dgm:spPr/>
    </dgm:pt>
    <dgm:pt modelId="{C8692B0F-A4BD-4C2F-857B-7F4BDD5E71B7}" type="pres">
      <dgm:prSet presAssocID="{F8AE1B0B-098F-4765-B04D-0218E4958377}" presName="bgRect" presStyleLbl="bgShp" presStyleIdx="1" presStyleCnt="3"/>
      <dgm:spPr/>
    </dgm:pt>
    <dgm:pt modelId="{28F7AAF4-75EA-40C3-ACBF-7E4DEB2E27C7}" type="pres">
      <dgm:prSet presAssocID="{F8AE1B0B-098F-4765-B04D-0218E495837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25CECD8A-64D7-4C40-9F8D-B4D1B02002D4}" type="pres">
      <dgm:prSet presAssocID="{F8AE1B0B-098F-4765-B04D-0218E4958377}" presName="spaceRect" presStyleCnt="0"/>
      <dgm:spPr/>
    </dgm:pt>
    <dgm:pt modelId="{82588E83-5608-49F0-A7C6-1843B9E40C20}" type="pres">
      <dgm:prSet presAssocID="{F8AE1B0B-098F-4765-B04D-0218E4958377}" presName="parTx" presStyleLbl="revTx" presStyleIdx="1" presStyleCnt="4">
        <dgm:presLayoutVars>
          <dgm:chMax val="0"/>
          <dgm:chPref val="0"/>
        </dgm:presLayoutVars>
      </dgm:prSet>
      <dgm:spPr/>
    </dgm:pt>
    <dgm:pt modelId="{C3644BB5-01AA-481F-BC1E-EDEAC8D4B566}" type="pres">
      <dgm:prSet presAssocID="{F8AE1B0B-098F-4765-B04D-0218E4958377}" presName="desTx" presStyleLbl="revTx" presStyleIdx="2" presStyleCnt="4">
        <dgm:presLayoutVars/>
      </dgm:prSet>
      <dgm:spPr/>
    </dgm:pt>
    <dgm:pt modelId="{5FE306E2-E014-4603-929C-35707DB31BE2}" type="pres">
      <dgm:prSet presAssocID="{F0BCE572-0071-44EF-B344-C11ECC1FF429}" presName="sibTrans" presStyleCnt="0"/>
      <dgm:spPr/>
    </dgm:pt>
    <dgm:pt modelId="{D69C687F-6A00-4376-947A-FF230CEDD215}" type="pres">
      <dgm:prSet presAssocID="{A9AE503D-8A7C-41E5-A795-F36593B1767D}" presName="compNode" presStyleCnt="0"/>
      <dgm:spPr/>
    </dgm:pt>
    <dgm:pt modelId="{0CD2CD3F-0267-41E3-AB71-848CA2710E58}" type="pres">
      <dgm:prSet presAssocID="{A9AE503D-8A7C-41E5-A795-F36593B1767D}" presName="bgRect" presStyleLbl="bgShp" presStyleIdx="2" presStyleCnt="3"/>
      <dgm:spPr/>
    </dgm:pt>
    <dgm:pt modelId="{4C7C1322-E1D1-4CF4-B329-2A12B87CAC0C}" type="pres">
      <dgm:prSet presAssocID="{A9AE503D-8A7C-41E5-A795-F36593B1767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C331313D-C70C-4DA2-B0DE-77544C48CEB9}" type="pres">
      <dgm:prSet presAssocID="{A9AE503D-8A7C-41E5-A795-F36593B1767D}" presName="spaceRect" presStyleCnt="0"/>
      <dgm:spPr/>
    </dgm:pt>
    <dgm:pt modelId="{0B4E677F-87FB-424C-83B1-CC094E471257}" type="pres">
      <dgm:prSet presAssocID="{A9AE503D-8A7C-41E5-A795-F36593B1767D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4993D03-132D-4DD6-899F-9B6B0B2163DC}" type="presOf" srcId="{285C16B2-DB17-4D68-8986-BD8D25F555F6}" destId="{C3644BB5-01AA-481F-BC1E-EDEAC8D4B566}" srcOrd="0" destOrd="2" presId="urn:microsoft.com/office/officeart/2018/2/layout/IconVerticalSolidList"/>
    <dgm:cxn modelId="{69917504-56B9-4E2E-9203-D12A250A4901}" type="presOf" srcId="{58F90413-9B1D-4000-BF9A-6A61BFEB071C}" destId="{C3644BB5-01AA-481F-BC1E-EDEAC8D4B566}" srcOrd="0" destOrd="1" presId="urn:microsoft.com/office/officeart/2018/2/layout/IconVerticalSolidList"/>
    <dgm:cxn modelId="{20EDD52C-0E89-4C77-998E-28078643293A}" srcId="{76E77435-8B6D-4FC5-8A5A-8C5377A0A30D}" destId="{1493EC17-C631-4863-9CB1-05D30AAC3DD9}" srcOrd="0" destOrd="0" parTransId="{291F923F-E9D1-4008-A474-8D6B51C4171E}" sibTransId="{7E48A9F0-03B1-461E-90E5-736F8879B064}"/>
    <dgm:cxn modelId="{B1EAAB3F-7FD1-4293-8DA3-C1C54763AAF7}" srcId="{F8AE1B0B-098F-4765-B04D-0218E4958377}" destId="{D6DB1447-96BE-4E78-A53F-2790430D4EEC}" srcOrd="0" destOrd="0" parTransId="{2046DAC5-83BF-4A21-942C-01C7964860A3}" sibTransId="{FE5C7EEA-8E0D-4294-B2A5-6D50016D2A1A}"/>
    <dgm:cxn modelId="{D0B05343-C06D-4318-81AB-AE2D62AC2125}" type="presOf" srcId="{D6DB1447-96BE-4E78-A53F-2790430D4EEC}" destId="{C3644BB5-01AA-481F-BC1E-EDEAC8D4B566}" srcOrd="0" destOrd="0" presId="urn:microsoft.com/office/officeart/2018/2/layout/IconVerticalSolidList"/>
    <dgm:cxn modelId="{2732F272-8B7B-4D1B-AF91-40BC34C84822}" srcId="{76E77435-8B6D-4FC5-8A5A-8C5377A0A30D}" destId="{A9AE503D-8A7C-41E5-A795-F36593B1767D}" srcOrd="2" destOrd="0" parTransId="{6722BA97-5F20-4CD5-9F05-147BB725E4C1}" sibTransId="{832DD4C6-2479-4914-B8E6-D4D463660901}"/>
    <dgm:cxn modelId="{420E0390-DF0C-4A54-BCEF-A29BBF3FB943}" type="presOf" srcId="{F8AE1B0B-098F-4765-B04D-0218E4958377}" destId="{82588E83-5608-49F0-A7C6-1843B9E40C20}" srcOrd="0" destOrd="0" presId="urn:microsoft.com/office/officeart/2018/2/layout/IconVerticalSolidList"/>
    <dgm:cxn modelId="{BC43DB9F-D750-467F-BBA5-B14599424BEB}" srcId="{F8AE1B0B-098F-4765-B04D-0218E4958377}" destId="{58F90413-9B1D-4000-BF9A-6A61BFEB071C}" srcOrd="1" destOrd="0" parTransId="{80814FFF-7D5B-4D71-9AEB-3287C8664D7A}" sibTransId="{A1C9BA7C-CAF0-43F6-BA27-193D5CDBC1BB}"/>
    <dgm:cxn modelId="{486E42AB-98A0-411D-9D59-7A15C7B492BD}" srcId="{F8AE1B0B-098F-4765-B04D-0218E4958377}" destId="{285C16B2-DB17-4D68-8986-BD8D25F555F6}" srcOrd="2" destOrd="0" parTransId="{6F3B1371-93E7-41A8-8EE5-A53E16DB9A93}" sibTransId="{6926C905-F2CB-4C84-91C6-4AFAE307AA35}"/>
    <dgm:cxn modelId="{FA8E1FBA-7945-449E-90DD-10C6F708ABDA}" srcId="{76E77435-8B6D-4FC5-8A5A-8C5377A0A30D}" destId="{F8AE1B0B-098F-4765-B04D-0218E4958377}" srcOrd="1" destOrd="0" parTransId="{DA709A24-A4A8-46A9-81DE-EA77618C07E3}" sibTransId="{F0BCE572-0071-44EF-B344-C11ECC1FF429}"/>
    <dgm:cxn modelId="{AE343CD3-B46D-4BB8-8FB5-4E2231E3A055}" type="presOf" srcId="{1493EC17-C631-4863-9CB1-05D30AAC3DD9}" destId="{E16962D2-3AC0-4393-BDE4-04D32A800DEE}" srcOrd="0" destOrd="0" presId="urn:microsoft.com/office/officeart/2018/2/layout/IconVerticalSolidList"/>
    <dgm:cxn modelId="{AC6DBBDB-177E-4266-B326-39D42F533C03}" type="presOf" srcId="{76E77435-8B6D-4FC5-8A5A-8C5377A0A30D}" destId="{63652D84-4D2D-4DC6-8F69-12C7B6F0BC2F}" srcOrd="0" destOrd="0" presId="urn:microsoft.com/office/officeart/2018/2/layout/IconVerticalSolidList"/>
    <dgm:cxn modelId="{AFBE26E7-FA4B-470C-92B4-130DA4494F85}" type="presOf" srcId="{A9AE503D-8A7C-41E5-A795-F36593B1767D}" destId="{0B4E677F-87FB-424C-83B1-CC094E471257}" srcOrd="0" destOrd="0" presId="urn:microsoft.com/office/officeart/2018/2/layout/IconVerticalSolidList"/>
    <dgm:cxn modelId="{996E6848-F9BB-4B94-BE2E-B658ADFCB75C}" type="presParOf" srcId="{63652D84-4D2D-4DC6-8F69-12C7B6F0BC2F}" destId="{280AACB9-1C78-4EF5-92DD-DB991A09A085}" srcOrd="0" destOrd="0" presId="urn:microsoft.com/office/officeart/2018/2/layout/IconVerticalSolidList"/>
    <dgm:cxn modelId="{5F6619CA-0351-4CCA-AA3D-F122FBC70924}" type="presParOf" srcId="{280AACB9-1C78-4EF5-92DD-DB991A09A085}" destId="{9296AF50-D1B6-4D04-9BE7-E1869EE3E518}" srcOrd="0" destOrd="0" presId="urn:microsoft.com/office/officeart/2018/2/layout/IconVerticalSolidList"/>
    <dgm:cxn modelId="{239E0E43-9F78-48D0-BA67-D2A64C0489D3}" type="presParOf" srcId="{280AACB9-1C78-4EF5-92DD-DB991A09A085}" destId="{60F0A8C7-6FB8-41CC-848E-B1AD9665D64A}" srcOrd="1" destOrd="0" presId="urn:microsoft.com/office/officeart/2018/2/layout/IconVerticalSolidList"/>
    <dgm:cxn modelId="{B78927F2-DF1C-465E-BECF-D1B7178CD106}" type="presParOf" srcId="{280AACB9-1C78-4EF5-92DD-DB991A09A085}" destId="{391805EF-A062-4BD0-A5A9-CF4FC031BBAE}" srcOrd="2" destOrd="0" presId="urn:microsoft.com/office/officeart/2018/2/layout/IconVerticalSolidList"/>
    <dgm:cxn modelId="{2914256E-9E96-40A0-8417-713FFF470966}" type="presParOf" srcId="{280AACB9-1C78-4EF5-92DD-DB991A09A085}" destId="{E16962D2-3AC0-4393-BDE4-04D32A800DEE}" srcOrd="3" destOrd="0" presId="urn:microsoft.com/office/officeart/2018/2/layout/IconVerticalSolidList"/>
    <dgm:cxn modelId="{1109BDA4-3209-4D59-83B7-E07C13104162}" type="presParOf" srcId="{63652D84-4D2D-4DC6-8F69-12C7B6F0BC2F}" destId="{E0667E05-194E-47DE-8888-5D76BA76A852}" srcOrd="1" destOrd="0" presId="urn:microsoft.com/office/officeart/2018/2/layout/IconVerticalSolidList"/>
    <dgm:cxn modelId="{264ECF73-8F29-4852-B40C-78A52598B43C}" type="presParOf" srcId="{63652D84-4D2D-4DC6-8F69-12C7B6F0BC2F}" destId="{3EFE913C-E5BE-4CB9-96CF-94D85CC13C00}" srcOrd="2" destOrd="0" presId="urn:microsoft.com/office/officeart/2018/2/layout/IconVerticalSolidList"/>
    <dgm:cxn modelId="{642495B2-A4D5-4867-918B-E9032DD9037B}" type="presParOf" srcId="{3EFE913C-E5BE-4CB9-96CF-94D85CC13C00}" destId="{C8692B0F-A4BD-4C2F-857B-7F4BDD5E71B7}" srcOrd="0" destOrd="0" presId="urn:microsoft.com/office/officeart/2018/2/layout/IconVerticalSolidList"/>
    <dgm:cxn modelId="{5AAC59C1-6B97-4C43-8F9D-690EA288D51B}" type="presParOf" srcId="{3EFE913C-E5BE-4CB9-96CF-94D85CC13C00}" destId="{28F7AAF4-75EA-40C3-ACBF-7E4DEB2E27C7}" srcOrd="1" destOrd="0" presId="urn:microsoft.com/office/officeart/2018/2/layout/IconVerticalSolidList"/>
    <dgm:cxn modelId="{82E11A33-F25D-43C5-99B4-2558C9FF0EA8}" type="presParOf" srcId="{3EFE913C-E5BE-4CB9-96CF-94D85CC13C00}" destId="{25CECD8A-64D7-4C40-9F8D-B4D1B02002D4}" srcOrd="2" destOrd="0" presId="urn:microsoft.com/office/officeart/2018/2/layout/IconVerticalSolidList"/>
    <dgm:cxn modelId="{1F1AA0A2-6BBF-446B-9CA7-313867F00B79}" type="presParOf" srcId="{3EFE913C-E5BE-4CB9-96CF-94D85CC13C00}" destId="{82588E83-5608-49F0-A7C6-1843B9E40C20}" srcOrd="3" destOrd="0" presId="urn:microsoft.com/office/officeart/2018/2/layout/IconVerticalSolidList"/>
    <dgm:cxn modelId="{5AA5FC8A-6139-4EBE-BCD9-3DB8A40871F8}" type="presParOf" srcId="{3EFE913C-E5BE-4CB9-96CF-94D85CC13C00}" destId="{C3644BB5-01AA-481F-BC1E-EDEAC8D4B566}" srcOrd="4" destOrd="0" presId="urn:microsoft.com/office/officeart/2018/2/layout/IconVerticalSolidList"/>
    <dgm:cxn modelId="{DBC715F2-76C9-43B2-A940-D5EE14AEFEA5}" type="presParOf" srcId="{63652D84-4D2D-4DC6-8F69-12C7B6F0BC2F}" destId="{5FE306E2-E014-4603-929C-35707DB31BE2}" srcOrd="3" destOrd="0" presId="urn:microsoft.com/office/officeart/2018/2/layout/IconVerticalSolidList"/>
    <dgm:cxn modelId="{A13623C8-EA52-477F-BFC0-1496618DC0B2}" type="presParOf" srcId="{63652D84-4D2D-4DC6-8F69-12C7B6F0BC2F}" destId="{D69C687F-6A00-4376-947A-FF230CEDD215}" srcOrd="4" destOrd="0" presId="urn:microsoft.com/office/officeart/2018/2/layout/IconVerticalSolidList"/>
    <dgm:cxn modelId="{3FD8864F-9FC2-48C9-8624-FC83E5D11991}" type="presParOf" srcId="{D69C687F-6A00-4376-947A-FF230CEDD215}" destId="{0CD2CD3F-0267-41E3-AB71-848CA2710E58}" srcOrd="0" destOrd="0" presId="urn:microsoft.com/office/officeart/2018/2/layout/IconVerticalSolidList"/>
    <dgm:cxn modelId="{90236E96-5A78-4ED2-B752-CCA13585FD39}" type="presParOf" srcId="{D69C687F-6A00-4376-947A-FF230CEDD215}" destId="{4C7C1322-E1D1-4CF4-B329-2A12B87CAC0C}" srcOrd="1" destOrd="0" presId="urn:microsoft.com/office/officeart/2018/2/layout/IconVerticalSolidList"/>
    <dgm:cxn modelId="{1CFAF96F-1EAB-4050-9E7B-DE334156D2FE}" type="presParOf" srcId="{D69C687F-6A00-4376-947A-FF230CEDD215}" destId="{C331313D-C70C-4DA2-B0DE-77544C48CEB9}" srcOrd="2" destOrd="0" presId="urn:microsoft.com/office/officeart/2018/2/layout/IconVerticalSolidList"/>
    <dgm:cxn modelId="{57ECC9B5-F723-43D5-807A-FCFDEA8B0187}" type="presParOf" srcId="{D69C687F-6A00-4376-947A-FF230CEDD215}" destId="{0B4E677F-87FB-424C-83B1-CC094E47125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545D73-626B-4E51-BD0C-5E6FCFE578E1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211930F-9852-40AB-A6B4-65008A9AD778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Invoicing</a:t>
          </a:r>
        </a:p>
      </dgm:t>
    </dgm:pt>
    <dgm:pt modelId="{69D2F724-0E63-4FFA-AF85-E17BCEA904F7}" type="parTrans" cxnId="{33977EB4-D2EA-46A7-AB63-E0B307E185C5}">
      <dgm:prSet/>
      <dgm:spPr/>
      <dgm:t>
        <a:bodyPr/>
        <a:lstStyle/>
        <a:p>
          <a:endParaRPr lang="en-US"/>
        </a:p>
      </dgm:t>
    </dgm:pt>
    <dgm:pt modelId="{861937DD-5112-47B9-B69E-800D56EEAE80}" type="sibTrans" cxnId="{33977EB4-D2EA-46A7-AB63-E0B307E185C5}">
      <dgm:prSet/>
      <dgm:spPr/>
      <dgm:t>
        <a:bodyPr/>
        <a:lstStyle/>
        <a:p>
          <a:endParaRPr lang="en-US"/>
        </a:p>
      </dgm:t>
    </dgm:pt>
    <dgm:pt modelId="{D1205C63-5B92-4B1A-AD02-CF5B6299EA0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FTE (effort), supplies, etc.</a:t>
          </a:r>
        </a:p>
      </dgm:t>
    </dgm:pt>
    <dgm:pt modelId="{E0F75F4F-75C3-44BB-AB7D-521FAD6DEA7B}" type="parTrans" cxnId="{61921ED0-D91D-4265-A9C4-B1D821B10E56}">
      <dgm:prSet/>
      <dgm:spPr/>
      <dgm:t>
        <a:bodyPr/>
        <a:lstStyle/>
        <a:p>
          <a:endParaRPr lang="en-US"/>
        </a:p>
      </dgm:t>
    </dgm:pt>
    <dgm:pt modelId="{685434B6-1598-4AA4-BB46-953FEF265238}" type="sibTrans" cxnId="{61921ED0-D91D-4265-A9C4-B1D821B10E56}">
      <dgm:prSet/>
      <dgm:spPr/>
      <dgm:t>
        <a:bodyPr/>
        <a:lstStyle/>
        <a:p>
          <a:endParaRPr lang="en-US"/>
        </a:p>
      </dgm:t>
    </dgm:pt>
    <dgm:pt modelId="{D0A15433-DBF9-4825-AA98-A40BC00D15E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Progress Reporting</a:t>
          </a:r>
        </a:p>
      </dgm:t>
    </dgm:pt>
    <dgm:pt modelId="{4818A662-5E93-4D3F-A0D0-D1357A313D76}" type="parTrans" cxnId="{60922358-F505-4EB4-BBF9-F1CD710AFA1D}">
      <dgm:prSet/>
      <dgm:spPr/>
      <dgm:t>
        <a:bodyPr/>
        <a:lstStyle/>
        <a:p>
          <a:endParaRPr lang="en-US"/>
        </a:p>
      </dgm:t>
    </dgm:pt>
    <dgm:pt modelId="{D6187DE3-47A3-419C-B4E4-19E7B8CABB20}" type="sibTrans" cxnId="{60922358-F505-4EB4-BBF9-F1CD710AFA1D}">
      <dgm:prSet/>
      <dgm:spPr/>
      <dgm:t>
        <a:bodyPr/>
        <a:lstStyle/>
        <a:p>
          <a:endParaRPr lang="en-US"/>
        </a:p>
      </dgm:t>
    </dgm:pt>
    <dgm:pt modelId="{2B49168B-8023-49E5-AB48-D4289FFB9BD3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Study Closeout</a:t>
          </a:r>
        </a:p>
      </dgm:t>
    </dgm:pt>
    <dgm:pt modelId="{02469DCD-AFB6-4491-AAE4-5CFBBD6FD636}" type="parTrans" cxnId="{1F66B736-7657-4257-AA4C-B93FE71C364C}">
      <dgm:prSet/>
      <dgm:spPr/>
      <dgm:t>
        <a:bodyPr/>
        <a:lstStyle/>
        <a:p>
          <a:endParaRPr lang="en-US"/>
        </a:p>
      </dgm:t>
    </dgm:pt>
    <dgm:pt modelId="{203045CC-E786-4EFC-BB8F-D41095CFCEFB}" type="sibTrans" cxnId="{1F66B736-7657-4257-AA4C-B93FE71C364C}">
      <dgm:prSet/>
      <dgm:spPr/>
      <dgm:t>
        <a:bodyPr/>
        <a:lstStyle/>
        <a:p>
          <a:endParaRPr lang="en-US"/>
        </a:p>
      </dgm:t>
    </dgm:pt>
    <dgm:pt modelId="{4CFD1036-CBD2-40E9-BC22-025553A3871C}" type="pres">
      <dgm:prSet presAssocID="{DB545D73-626B-4E51-BD0C-5E6FCFE578E1}" presName="root" presStyleCnt="0">
        <dgm:presLayoutVars>
          <dgm:dir/>
          <dgm:resizeHandles val="exact"/>
        </dgm:presLayoutVars>
      </dgm:prSet>
      <dgm:spPr/>
    </dgm:pt>
    <dgm:pt modelId="{0519B1C7-1414-4895-BE63-055AE9EFA912}" type="pres">
      <dgm:prSet presAssocID="{5211930F-9852-40AB-A6B4-65008A9AD778}" presName="compNode" presStyleCnt="0"/>
      <dgm:spPr/>
    </dgm:pt>
    <dgm:pt modelId="{EA217D70-7F5E-453B-B22A-D9D018FF64DF}" type="pres">
      <dgm:prSet presAssocID="{5211930F-9852-40AB-A6B4-65008A9AD77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F771D457-F37F-41BF-90F1-B33C4357B4C2}" type="pres">
      <dgm:prSet presAssocID="{5211930F-9852-40AB-A6B4-65008A9AD778}" presName="iconSpace" presStyleCnt="0"/>
      <dgm:spPr/>
    </dgm:pt>
    <dgm:pt modelId="{47F10983-B4F0-4E39-955C-0109569CF683}" type="pres">
      <dgm:prSet presAssocID="{5211930F-9852-40AB-A6B4-65008A9AD778}" presName="parTx" presStyleLbl="revTx" presStyleIdx="0" presStyleCnt="6">
        <dgm:presLayoutVars>
          <dgm:chMax val="0"/>
          <dgm:chPref val="0"/>
        </dgm:presLayoutVars>
      </dgm:prSet>
      <dgm:spPr/>
    </dgm:pt>
    <dgm:pt modelId="{FDC7228C-8A25-4A90-ABFC-9365BD91F9C8}" type="pres">
      <dgm:prSet presAssocID="{5211930F-9852-40AB-A6B4-65008A9AD778}" presName="txSpace" presStyleCnt="0"/>
      <dgm:spPr/>
    </dgm:pt>
    <dgm:pt modelId="{B8EC4515-FFA9-4E97-AE7D-680381F5E4C1}" type="pres">
      <dgm:prSet presAssocID="{5211930F-9852-40AB-A6B4-65008A9AD778}" presName="desTx" presStyleLbl="revTx" presStyleIdx="1" presStyleCnt="6">
        <dgm:presLayoutVars/>
      </dgm:prSet>
      <dgm:spPr/>
    </dgm:pt>
    <dgm:pt modelId="{0BEF5D40-BA89-4CEF-8EBD-55EA577F9B72}" type="pres">
      <dgm:prSet presAssocID="{861937DD-5112-47B9-B69E-800D56EEAE80}" presName="sibTrans" presStyleCnt="0"/>
      <dgm:spPr/>
    </dgm:pt>
    <dgm:pt modelId="{99921B67-C162-4289-A621-88EAE4E3D488}" type="pres">
      <dgm:prSet presAssocID="{D0A15433-DBF9-4825-AA98-A40BC00D15E7}" presName="compNode" presStyleCnt="0"/>
      <dgm:spPr/>
    </dgm:pt>
    <dgm:pt modelId="{0FE6685A-5865-41A6-A003-65717DCA03F8}" type="pres">
      <dgm:prSet presAssocID="{D0A15433-DBF9-4825-AA98-A40BC00D15E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gister"/>
        </a:ext>
      </dgm:extLst>
    </dgm:pt>
    <dgm:pt modelId="{6AA310C2-CC58-4415-87B5-27C1ED38C30B}" type="pres">
      <dgm:prSet presAssocID="{D0A15433-DBF9-4825-AA98-A40BC00D15E7}" presName="iconSpace" presStyleCnt="0"/>
      <dgm:spPr/>
    </dgm:pt>
    <dgm:pt modelId="{DD2C6624-C47A-44F9-B7A2-D352B9E49525}" type="pres">
      <dgm:prSet presAssocID="{D0A15433-DBF9-4825-AA98-A40BC00D15E7}" presName="parTx" presStyleLbl="revTx" presStyleIdx="2" presStyleCnt="6">
        <dgm:presLayoutVars>
          <dgm:chMax val="0"/>
          <dgm:chPref val="0"/>
        </dgm:presLayoutVars>
      </dgm:prSet>
      <dgm:spPr/>
    </dgm:pt>
    <dgm:pt modelId="{E41DD417-75E3-4065-B70A-4398D60EA600}" type="pres">
      <dgm:prSet presAssocID="{D0A15433-DBF9-4825-AA98-A40BC00D15E7}" presName="txSpace" presStyleCnt="0"/>
      <dgm:spPr/>
    </dgm:pt>
    <dgm:pt modelId="{6EA55A1C-4A68-49F8-99C3-30EE3EF8890D}" type="pres">
      <dgm:prSet presAssocID="{D0A15433-DBF9-4825-AA98-A40BC00D15E7}" presName="desTx" presStyleLbl="revTx" presStyleIdx="3" presStyleCnt="6">
        <dgm:presLayoutVars/>
      </dgm:prSet>
      <dgm:spPr/>
    </dgm:pt>
    <dgm:pt modelId="{570EA201-E270-487F-BFED-C14DE6E37CD8}" type="pres">
      <dgm:prSet presAssocID="{D6187DE3-47A3-419C-B4E4-19E7B8CABB20}" presName="sibTrans" presStyleCnt="0"/>
      <dgm:spPr/>
    </dgm:pt>
    <dgm:pt modelId="{28273A0B-FE13-488D-A4D0-52A063FA6EEF}" type="pres">
      <dgm:prSet presAssocID="{2B49168B-8023-49E5-AB48-D4289FFB9BD3}" presName="compNode" presStyleCnt="0"/>
      <dgm:spPr/>
    </dgm:pt>
    <dgm:pt modelId="{8BFEF34A-D712-4749-9F30-3EC9DC70CD04}" type="pres">
      <dgm:prSet presAssocID="{2B49168B-8023-49E5-AB48-D4289FFB9BD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8B46228B-7FC4-46E9-A67B-D7332E848D78}" type="pres">
      <dgm:prSet presAssocID="{2B49168B-8023-49E5-AB48-D4289FFB9BD3}" presName="iconSpace" presStyleCnt="0"/>
      <dgm:spPr/>
    </dgm:pt>
    <dgm:pt modelId="{6019B625-9A0A-413D-BC3A-0A7A3A00121D}" type="pres">
      <dgm:prSet presAssocID="{2B49168B-8023-49E5-AB48-D4289FFB9BD3}" presName="parTx" presStyleLbl="revTx" presStyleIdx="4" presStyleCnt="6">
        <dgm:presLayoutVars>
          <dgm:chMax val="0"/>
          <dgm:chPref val="0"/>
        </dgm:presLayoutVars>
      </dgm:prSet>
      <dgm:spPr/>
    </dgm:pt>
    <dgm:pt modelId="{D7C71E50-1CCF-4B97-A9A5-3C475BFE9300}" type="pres">
      <dgm:prSet presAssocID="{2B49168B-8023-49E5-AB48-D4289FFB9BD3}" presName="txSpace" presStyleCnt="0"/>
      <dgm:spPr/>
    </dgm:pt>
    <dgm:pt modelId="{FFF8EB20-400A-44E4-88C2-9DE265BC2F50}" type="pres">
      <dgm:prSet presAssocID="{2B49168B-8023-49E5-AB48-D4289FFB9BD3}" presName="desTx" presStyleLbl="revTx" presStyleIdx="5" presStyleCnt="6">
        <dgm:presLayoutVars/>
      </dgm:prSet>
      <dgm:spPr/>
    </dgm:pt>
  </dgm:ptLst>
  <dgm:cxnLst>
    <dgm:cxn modelId="{8EA4420C-3FAA-44C0-A6DD-D74A56E37A8D}" type="presOf" srcId="{5211930F-9852-40AB-A6B4-65008A9AD778}" destId="{47F10983-B4F0-4E39-955C-0109569CF683}" srcOrd="0" destOrd="0" presId="urn:microsoft.com/office/officeart/2018/5/layout/CenteredIconLabelDescriptionList"/>
    <dgm:cxn modelId="{1F66B736-7657-4257-AA4C-B93FE71C364C}" srcId="{DB545D73-626B-4E51-BD0C-5E6FCFE578E1}" destId="{2B49168B-8023-49E5-AB48-D4289FFB9BD3}" srcOrd="2" destOrd="0" parTransId="{02469DCD-AFB6-4491-AAE4-5CFBBD6FD636}" sibTransId="{203045CC-E786-4EFC-BB8F-D41095CFCEFB}"/>
    <dgm:cxn modelId="{E2D0AB53-55DF-4A74-8E3E-821BAE52CF0B}" type="presOf" srcId="{DB545D73-626B-4E51-BD0C-5E6FCFE578E1}" destId="{4CFD1036-CBD2-40E9-BC22-025553A3871C}" srcOrd="0" destOrd="0" presId="urn:microsoft.com/office/officeart/2018/5/layout/CenteredIconLabelDescriptionList"/>
    <dgm:cxn modelId="{60922358-F505-4EB4-BBF9-F1CD710AFA1D}" srcId="{DB545D73-626B-4E51-BD0C-5E6FCFE578E1}" destId="{D0A15433-DBF9-4825-AA98-A40BC00D15E7}" srcOrd="1" destOrd="0" parTransId="{4818A662-5E93-4D3F-A0D0-D1357A313D76}" sibTransId="{D6187DE3-47A3-419C-B4E4-19E7B8CABB20}"/>
    <dgm:cxn modelId="{E11B8C99-A133-4508-A3C5-E23CF7D189F6}" type="presOf" srcId="{D1205C63-5B92-4B1A-AD02-CF5B6299EA0A}" destId="{B8EC4515-FFA9-4E97-AE7D-680381F5E4C1}" srcOrd="0" destOrd="0" presId="urn:microsoft.com/office/officeart/2018/5/layout/CenteredIconLabelDescriptionList"/>
    <dgm:cxn modelId="{2727A7A8-B314-405B-9484-B1EEDA0A512E}" type="presOf" srcId="{2B49168B-8023-49E5-AB48-D4289FFB9BD3}" destId="{6019B625-9A0A-413D-BC3A-0A7A3A00121D}" srcOrd="0" destOrd="0" presId="urn:microsoft.com/office/officeart/2018/5/layout/CenteredIconLabelDescriptionList"/>
    <dgm:cxn modelId="{33977EB4-D2EA-46A7-AB63-E0B307E185C5}" srcId="{DB545D73-626B-4E51-BD0C-5E6FCFE578E1}" destId="{5211930F-9852-40AB-A6B4-65008A9AD778}" srcOrd="0" destOrd="0" parTransId="{69D2F724-0E63-4FFA-AF85-E17BCEA904F7}" sibTransId="{861937DD-5112-47B9-B69E-800D56EEAE80}"/>
    <dgm:cxn modelId="{75B2A0B9-4657-4539-A9C6-FD58A6D7769C}" type="presOf" srcId="{D0A15433-DBF9-4825-AA98-A40BC00D15E7}" destId="{DD2C6624-C47A-44F9-B7A2-D352B9E49525}" srcOrd="0" destOrd="0" presId="urn:microsoft.com/office/officeart/2018/5/layout/CenteredIconLabelDescriptionList"/>
    <dgm:cxn modelId="{61921ED0-D91D-4265-A9C4-B1D821B10E56}" srcId="{5211930F-9852-40AB-A6B4-65008A9AD778}" destId="{D1205C63-5B92-4B1A-AD02-CF5B6299EA0A}" srcOrd="0" destOrd="0" parTransId="{E0F75F4F-75C3-44BB-AB7D-521FAD6DEA7B}" sibTransId="{685434B6-1598-4AA4-BB46-953FEF265238}"/>
    <dgm:cxn modelId="{3912FF76-90FD-4745-8247-0FBADAFE8738}" type="presParOf" srcId="{4CFD1036-CBD2-40E9-BC22-025553A3871C}" destId="{0519B1C7-1414-4895-BE63-055AE9EFA912}" srcOrd="0" destOrd="0" presId="urn:microsoft.com/office/officeart/2018/5/layout/CenteredIconLabelDescriptionList"/>
    <dgm:cxn modelId="{92B95036-8841-4E78-AA17-AD8DE119E5D1}" type="presParOf" srcId="{0519B1C7-1414-4895-BE63-055AE9EFA912}" destId="{EA217D70-7F5E-453B-B22A-D9D018FF64DF}" srcOrd="0" destOrd="0" presId="urn:microsoft.com/office/officeart/2018/5/layout/CenteredIconLabelDescriptionList"/>
    <dgm:cxn modelId="{A97638F1-2F54-43E6-8243-ACED6CAF45EC}" type="presParOf" srcId="{0519B1C7-1414-4895-BE63-055AE9EFA912}" destId="{F771D457-F37F-41BF-90F1-B33C4357B4C2}" srcOrd="1" destOrd="0" presId="urn:microsoft.com/office/officeart/2018/5/layout/CenteredIconLabelDescriptionList"/>
    <dgm:cxn modelId="{66E1B834-BE72-4275-BD17-A88721D5D33E}" type="presParOf" srcId="{0519B1C7-1414-4895-BE63-055AE9EFA912}" destId="{47F10983-B4F0-4E39-955C-0109569CF683}" srcOrd="2" destOrd="0" presId="urn:microsoft.com/office/officeart/2018/5/layout/CenteredIconLabelDescriptionList"/>
    <dgm:cxn modelId="{5EF52893-9482-45CF-8A0C-DCBAB361EF26}" type="presParOf" srcId="{0519B1C7-1414-4895-BE63-055AE9EFA912}" destId="{FDC7228C-8A25-4A90-ABFC-9365BD91F9C8}" srcOrd="3" destOrd="0" presId="urn:microsoft.com/office/officeart/2018/5/layout/CenteredIconLabelDescriptionList"/>
    <dgm:cxn modelId="{BB24DBB0-41EB-448E-A3BF-3377D3107C0F}" type="presParOf" srcId="{0519B1C7-1414-4895-BE63-055AE9EFA912}" destId="{B8EC4515-FFA9-4E97-AE7D-680381F5E4C1}" srcOrd="4" destOrd="0" presId="urn:microsoft.com/office/officeart/2018/5/layout/CenteredIconLabelDescriptionList"/>
    <dgm:cxn modelId="{70765AF5-F886-4084-BB2D-B29CD41BA1A2}" type="presParOf" srcId="{4CFD1036-CBD2-40E9-BC22-025553A3871C}" destId="{0BEF5D40-BA89-4CEF-8EBD-55EA577F9B72}" srcOrd="1" destOrd="0" presId="urn:microsoft.com/office/officeart/2018/5/layout/CenteredIconLabelDescriptionList"/>
    <dgm:cxn modelId="{5111F92B-E162-4B55-AB7E-737F3E3F2B68}" type="presParOf" srcId="{4CFD1036-CBD2-40E9-BC22-025553A3871C}" destId="{99921B67-C162-4289-A621-88EAE4E3D488}" srcOrd="2" destOrd="0" presId="urn:microsoft.com/office/officeart/2018/5/layout/CenteredIconLabelDescriptionList"/>
    <dgm:cxn modelId="{F86CE610-7881-4FF9-AE22-AC5B57001EEE}" type="presParOf" srcId="{99921B67-C162-4289-A621-88EAE4E3D488}" destId="{0FE6685A-5865-41A6-A003-65717DCA03F8}" srcOrd="0" destOrd="0" presId="urn:microsoft.com/office/officeart/2018/5/layout/CenteredIconLabelDescriptionList"/>
    <dgm:cxn modelId="{0DC633F1-1245-420E-AC87-9429F69F6041}" type="presParOf" srcId="{99921B67-C162-4289-A621-88EAE4E3D488}" destId="{6AA310C2-CC58-4415-87B5-27C1ED38C30B}" srcOrd="1" destOrd="0" presId="urn:microsoft.com/office/officeart/2018/5/layout/CenteredIconLabelDescriptionList"/>
    <dgm:cxn modelId="{DF5C1EAE-8F45-4C62-8EDB-2006B11874D0}" type="presParOf" srcId="{99921B67-C162-4289-A621-88EAE4E3D488}" destId="{DD2C6624-C47A-44F9-B7A2-D352B9E49525}" srcOrd="2" destOrd="0" presId="urn:microsoft.com/office/officeart/2018/5/layout/CenteredIconLabelDescriptionList"/>
    <dgm:cxn modelId="{34CE2279-F60F-41D6-AFE9-A95880938967}" type="presParOf" srcId="{99921B67-C162-4289-A621-88EAE4E3D488}" destId="{E41DD417-75E3-4065-B70A-4398D60EA600}" srcOrd="3" destOrd="0" presId="urn:microsoft.com/office/officeart/2018/5/layout/CenteredIconLabelDescriptionList"/>
    <dgm:cxn modelId="{F57E0F97-AB17-4F87-9642-3804F192E41F}" type="presParOf" srcId="{99921B67-C162-4289-A621-88EAE4E3D488}" destId="{6EA55A1C-4A68-49F8-99C3-30EE3EF8890D}" srcOrd="4" destOrd="0" presId="urn:microsoft.com/office/officeart/2018/5/layout/CenteredIconLabelDescriptionList"/>
    <dgm:cxn modelId="{BEE9462D-1C41-4931-A235-D46A60ECA220}" type="presParOf" srcId="{4CFD1036-CBD2-40E9-BC22-025553A3871C}" destId="{570EA201-E270-487F-BFED-C14DE6E37CD8}" srcOrd="3" destOrd="0" presId="urn:microsoft.com/office/officeart/2018/5/layout/CenteredIconLabelDescriptionList"/>
    <dgm:cxn modelId="{CCF53DF7-4AAF-46BC-B2BF-12E1C3C1977C}" type="presParOf" srcId="{4CFD1036-CBD2-40E9-BC22-025553A3871C}" destId="{28273A0B-FE13-488D-A4D0-52A063FA6EEF}" srcOrd="4" destOrd="0" presId="urn:microsoft.com/office/officeart/2018/5/layout/CenteredIconLabelDescriptionList"/>
    <dgm:cxn modelId="{7D468DFD-EB6A-4C42-8A69-3D99166DAC24}" type="presParOf" srcId="{28273A0B-FE13-488D-A4D0-52A063FA6EEF}" destId="{8BFEF34A-D712-4749-9F30-3EC9DC70CD04}" srcOrd="0" destOrd="0" presId="urn:microsoft.com/office/officeart/2018/5/layout/CenteredIconLabelDescriptionList"/>
    <dgm:cxn modelId="{B7436075-9F4F-4F9D-A1C5-681B7D166765}" type="presParOf" srcId="{28273A0B-FE13-488D-A4D0-52A063FA6EEF}" destId="{8B46228B-7FC4-46E9-A67B-D7332E848D78}" srcOrd="1" destOrd="0" presId="urn:microsoft.com/office/officeart/2018/5/layout/CenteredIconLabelDescriptionList"/>
    <dgm:cxn modelId="{2490C6DB-1D0F-467F-B4F9-BD0F1B2130F4}" type="presParOf" srcId="{28273A0B-FE13-488D-A4D0-52A063FA6EEF}" destId="{6019B625-9A0A-413D-BC3A-0A7A3A00121D}" srcOrd="2" destOrd="0" presId="urn:microsoft.com/office/officeart/2018/5/layout/CenteredIconLabelDescriptionList"/>
    <dgm:cxn modelId="{1BB2526A-EF68-4EE7-B830-1476C0A16DD7}" type="presParOf" srcId="{28273A0B-FE13-488D-A4D0-52A063FA6EEF}" destId="{D7C71E50-1CCF-4B97-A9A5-3C475BFE9300}" srcOrd="3" destOrd="0" presId="urn:microsoft.com/office/officeart/2018/5/layout/CenteredIconLabelDescriptionList"/>
    <dgm:cxn modelId="{957458D2-F74F-41E3-A30A-6FAF8EF52A01}" type="presParOf" srcId="{28273A0B-FE13-488D-A4D0-52A063FA6EEF}" destId="{FFF8EB20-400A-44E4-88C2-9DE265BC2F50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6F0695-D2B8-4A95-B7B7-08DB9A464C66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EC02DB7-0001-4B78-9FD1-BBB2E30D0647}">
      <dgm:prSet/>
      <dgm:spPr/>
      <dgm:t>
        <a:bodyPr/>
        <a:lstStyle/>
        <a:p>
          <a:r>
            <a:rPr lang="en-US"/>
            <a:t>Build a robust support system</a:t>
          </a:r>
        </a:p>
      </dgm:t>
    </dgm:pt>
    <dgm:pt modelId="{EEDCCC5A-1F42-428A-B6D7-4B097359E7F9}" type="parTrans" cxnId="{EE55C781-D24B-47E7-A995-5A87A30907FC}">
      <dgm:prSet/>
      <dgm:spPr/>
      <dgm:t>
        <a:bodyPr/>
        <a:lstStyle/>
        <a:p>
          <a:endParaRPr lang="en-US"/>
        </a:p>
      </dgm:t>
    </dgm:pt>
    <dgm:pt modelId="{4C51A175-135C-43CE-8B83-2A7B231D815D}" type="sibTrans" cxnId="{EE55C781-D24B-47E7-A995-5A87A30907FC}">
      <dgm:prSet/>
      <dgm:spPr/>
      <dgm:t>
        <a:bodyPr/>
        <a:lstStyle/>
        <a:p>
          <a:endParaRPr lang="en-US"/>
        </a:p>
      </dgm:t>
    </dgm:pt>
    <dgm:pt modelId="{7D6E6FCE-B854-4395-A33F-398882435D06}">
      <dgm:prSet/>
      <dgm:spPr/>
      <dgm:t>
        <a:bodyPr/>
        <a:lstStyle/>
        <a:p>
          <a:r>
            <a:rPr lang="en-US"/>
            <a:t>Start planning early</a:t>
          </a:r>
        </a:p>
      </dgm:t>
    </dgm:pt>
    <dgm:pt modelId="{CA4B925A-0E69-4871-BFB7-9A522CC6464A}" type="parTrans" cxnId="{D8835BA8-5AF2-47B6-893B-911596C336D8}">
      <dgm:prSet/>
      <dgm:spPr/>
      <dgm:t>
        <a:bodyPr/>
        <a:lstStyle/>
        <a:p>
          <a:endParaRPr lang="en-US"/>
        </a:p>
      </dgm:t>
    </dgm:pt>
    <dgm:pt modelId="{9FAE8C2F-D908-45C1-92E3-35BF102A6523}" type="sibTrans" cxnId="{D8835BA8-5AF2-47B6-893B-911596C336D8}">
      <dgm:prSet/>
      <dgm:spPr/>
      <dgm:t>
        <a:bodyPr/>
        <a:lstStyle/>
        <a:p>
          <a:endParaRPr lang="en-US"/>
        </a:p>
      </dgm:t>
    </dgm:pt>
    <dgm:pt modelId="{44164A8A-C235-4BF3-B1B6-8AB49FD5E7A6}">
      <dgm:prSet/>
      <dgm:spPr/>
      <dgm:t>
        <a:bodyPr/>
        <a:lstStyle/>
        <a:p>
          <a:r>
            <a:rPr lang="en-US"/>
            <a:t>Don’t assume things will go smoothly</a:t>
          </a:r>
        </a:p>
      </dgm:t>
    </dgm:pt>
    <dgm:pt modelId="{02D35FF8-49CD-45FD-A370-6103F6BC9107}" type="parTrans" cxnId="{A3A4AB80-36E4-4785-A862-C16A71C46913}">
      <dgm:prSet/>
      <dgm:spPr/>
      <dgm:t>
        <a:bodyPr/>
        <a:lstStyle/>
        <a:p>
          <a:endParaRPr lang="en-US"/>
        </a:p>
      </dgm:t>
    </dgm:pt>
    <dgm:pt modelId="{A1FECA7F-6752-4040-9796-10067D374CD3}" type="sibTrans" cxnId="{A3A4AB80-36E4-4785-A862-C16A71C46913}">
      <dgm:prSet/>
      <dgm:spPr/>
      <dgm:t>
        <a:bodyPr/>
        <a:lstStyle/>
        <a:p>
          <a:endParaRPr lang="en-US"/>
        </a:p>
      </dgm:t>
    </dgm:pt>
    <dgm:pt modelId="{ECAE1CB6-32D6-4B6C-9110-38C5B4643A18}">
      <dgm:prSet/>
      <dgm:spPr/>
      <dgm:t>
        <a:bodyPr/>
        <a:lstStyle/>
        <a:p>
          <a:r>
            <a:rPr lang="en-US"/>
            <a:t>Triple check all information</a:t>
          </a:r>
        </a:p>
      </dgm:t>
    </dgm:pt>
    <dgm:pt modelId="{719D5C57-6883-475F-A4E0-3838257ACD0E}" type="parTrans" cxnId="{03989D00-3F32-4BBD-9093-09218B948014}">
      <dgm:prSet/>
      <dgm:spPr/>
      <dgm:t>
        <a:bodyPr/>
        <a:lstStyle/>
        <a:p>
          <a:endParaRPr lang="en-US"/>
        </a:p>
      </dgm:t>
    </dgm:pt>
    <dgm:pt modelId="{6C3BA39E-2F88-4B1E-A1E2-01F1BF4B8F43}" type="sibTrans" cxnId="{03989D00-3F32-4BBD-9093-09218B948014}">
      <dgm:prSet/>
      <dgm:spPr/>
      <dgm:t>
        <a:bodyPr/>
        <a:lstStyle/>
        <a:p>
          <a:endParaRPr lang="en-US"/>
        </a:p>
      </dgm:t>
    </dgm:pt>
    <dgm:pt modelId="{B86608BA-8208-4E54-BFF6-0CD641EA342D}">
      <dgm:prSet/>
      <dgm:spPr/>
      <dgm:t>
        <a:bodyPr/>
        <a:lstStyle/>
        <a:p>
          <a:r>
            <a:rPr lang="en-US"/>
            <a:t>Get to know your partner institutions</a:t>
          </a:r>
        </a:p>
      </dgm:t>
    </dgm:pt>
    <dgm:pt modelId="{E7727FE5-D659-4858-836E-120F4DDDE9FC}" type="parTrans" cxnId="{9E011CFF-9DE1-4535-A5F1-D3307ECB1E82}">
      <dgm:prSet/>
      <dgm:spPr/>
      <dgm:t>
        <a:bodyPr/>
        <a:lstStyle/>
        <a:p>
          <a:endParaRPr lang="en-US"/>
        </a:p>
      </dgm:t>
    </dgm:pt>
    <dgm:pt modelId="{0FA21975-2781-4BC8-A3BE-9CE8E77875E5}" type="sibTrans" cxnId="{9E011CFF-9DE1-4535-A5F1-D3307ECB1E82}">
      <dgm:prSet/>
      <dgm:spPr/>
      <dgm:t>
        <a:bodyPr/>
        <a:lstStyle/>
        <a:p>
          <a:endParaRPr lang="en-US"/>
        </a:p>
      </dgm:t>
    </dgm:pt>
    <dgm:pt modelId="{AEF42FA4-3A97-48D1-8618-AF345FC236C6}">
      <dgm:prSet/>
      <dgm:spPr/>
      <dgm:t>
        <a:bodyPr/>
        <a:lstStyle/>
        <a:p>
          <a:r>
            <a:rPr lang="en-US"/>
            <a:t>There is no “one-size-fits-all” approach</a:t>
          </a:r>
        </a:p>
      </dgm:t>
    </dgm:pt>
    <dgm:pt modelId="{EE3DF007-ACB1-4648-AA41-7333CED14243}" type="parTrans" cxnId="{85A668F4-7FE6-47D1-91E5-E91F55588530}">
      <dgm:prSet/>
      <dgm:spPr/>
      <dgm:t>
        <a:bodyPr/>
        <a:lstStyle/>
        <a:p>
          <a:endParaRPr lang="en-US"/>
        </a:p>
      </dgm:t>
    </dgm:pt>
    <dgm:pt modelId="{DA4537A3-E0F5-4AD1-8A92-36D1E3E6EF38}" type="sibTrans" cxnId="{85A668F4-7FE6-47D1-91E5-E91F55588530}">
      <dgm:prSet/>
      <dgm:spPr/>
      <dgm:t>
        <a:bodyPr/>
        <a:lstStyle/>
        <a:p>
          <a:endParaRPr lang="en-US"/>
        </a:p>
      </dgm:t>
    </dgm:pt>
    <dgm:pt modelId="{BA1C8F72-EFA5-4CB9-9541-38F6A1BDE6E3}" type="pres">
      <dgm:prSet presAssocID="{5D6F0695-D2B8-4A95-B7B7-08DB9A464C66}" presName="linear" presStyleCnt="0">
        <dgm:presLayoutVars>
          <dgm:animLvl val="lvl"/>
          <dgm:resizeHandles val="exact"/>
        </dgm:presLayoutVars>
      </dgm:prSet>
      <dgm:spPr/>
    </dgm:pt>
    <dgm:pt modelId="{07485048-F26E-4E60-B94B-15615D751689}" type="pres">
      <dgm:prSet presAssocID="{BEC02DB7-0001-4B78-9FD1-BBB2E30D064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863606C1-2166-44C0-A78B-5F49F261D1AF}" type="pres">
      <dgm:prSet presAssocID="{4C51A175-135C-43CE-8B83-2A7B231D815D}" presName="spacer" presStyleCnt="0"/>
      <dgm:spPr/>
    </dgm:pt>
    <dgm:pt modelId="{35A49A99-4799-49F5-989D-245196C02F60}" type="pres">
      <dgm:prSet presAssocID="{7D6E6FCE-B854-4395-A33F-398882435D06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96038B30-3CB4-4399-B7FA-E288378E0D0A}" type="pres">
      <dgm:prSet presAssocID="{9FAE8C2F-D908-45C1-92E3-35BF102A6523}" presName="spacer" presStyleCnt="0"/>
      <dgm:spPr/>
    </dgm:pt>
    <dgm:pt modelId="{C05A5193-72F6-4C67-B144-1BFA3BFC8A50}" type="pres">
      <dgm:prSet presAssocID="{44164A8A-C235-4BF3-B1B6-8AB49FD5E7A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4B1C6FC-51FD-4C4E-BAD2-C813B8FBB921}" type="pres">
      <dgm:prSet presAssocID="{A1FECA7F-6752-4040-9796-10067D374CD3}" presName="spacer" presStyleCnt="0"/>
      <dgm:spPr/>
    </dgm:pt>
    <dgm:pt modelId="{89473265-1EF9-40F5-992A-A596A53A61F9}" type="pres">
      <dgm:prSet presAssocID="{ECAE1CB6-32D6-4B6C-9110-38C5B4643A1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C410F25D-7CBC-41FD-ACD5-F41DD4819811}" type="pres">
      <dgm:prSet presAssocID="{6C3BA39E-2F88-4B1E-A1E2-01F1BF4B8F43}" presName="spacer" presStyleCnt="0"/>
      <dgm:spPr/>
    </dgm:pt>
    <dgm:pt modelId="{E92FC8EB-FB74-4A42-B8B0-14DEBBDB608B}" type="pres">
      <dgm:prSet presAssocID="{B86608BA-8208-4E54-BFF6-0CD641EA342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228462C-7B55-48B7-84B4-969B3E1B7538}" type="pres">
      <dgm:prSet presAssocID="{0FA21975-2781-4BC8-A3BE-9CE8E77875E5}" presName="spacer" presStyleCnt="0"/>
      <dgm:spPr/>
    </dgm:pt>
    <dgm:pt modelId="{757FBFC3-B299-4742-A339-5FF7AF08D7E7}" type="pres">
      <dgm:prSet presAssocID="{AEF42FA4-3A97-48D1-8618-AF345FC236C6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03989D00-3F32-4BBD-9093-09218B948014}" srcId="{5D6F0695-D2B8-4A95-B7B7-08DB9A464C66}" destId="{ECAE1CB6-32D6-4B6C-9110-38C5B4643A18}" srcOrd="3" destOrd="0" parTransId="{719D5C57-6883-475F-A4E0-3838257ACD0E}" sibTransId="{6C3BA39E-2F88-4B1E-A1E2-01F1BF4B8F43}"/>
    <dgm:cxn modelId="{B8F1DC41-B0A6-4525-B5C4-3D505673C594}" type="presOf" srcId="{7D6E6FCE-B854-4395-A33F-398882435D06}" destId="{35A49A99-4799-49F5-989D-245196C02F60}" srcOrd="0" destOrd="0" presId="urn:microsoft.com/office/officeart/2005/8/layout/vList2"/>
    <dgm:cxn modelId="{A14A486E-F239-4480-A6B4-A15A94DE474C}" type="presOf" srcId="{AEF42FA4-3A97-48D1-8618-AF345FC236C6}" destId="{757FBFC3-B299-4742-A339-5FF7AF08D7E7}" srcOrd="0" destOrd="0" presId="urn:microsoft.com/office/officeart/2005/8/layout/vList2"/>
    <dgm:cxn modelId="{10B9F653-6BC4-44AE-81CA-9942A191EAC0}" type="presOf" srcId="{5D6F0695-D2B8-4A95-B7B7-08DB9A464C66}" destId="{BA1C8F72-EFA5-4CB9-9541-38F6A1BDE6E3}" srcOrd="0" destOrd="0" presId="urn:microsoft.com/office/officeart/2005/8/layout/vList2"/>
    <dgm:cxn modelId="{A3A4AB80-36E4-4785-A862-C16A71C46913}" srcId="{5D6F0695-D2B8-4A95-B7B7-08DB9A464C66}" destId="{44164A8A-C235-4BF3-B1B6-8AB49FD5E7A6}" srcOrd="2" destOrd="0" parTransId="{02D35FF8-49CD-45FD-A370-6103F6BC9107}" sibTransId="{A1FECA7F-6752-4040-9796-10067D374CD3}"/>
    <dgm:cxn modelId="{EE55C781-D24B-47E7-A995-5A87A30907FC}" srcId="{5D6F0695-D2B8-4A95-B7B7-08DB9A464C66}" destId="{BEC02DB7-0001-4B78-9FD1-BBB2E30D0647}" srcOrd="0" destOrd="0" parTransId="{EEDCCC5A-1F42-428A-B6D7-4B097359E7F9}" sibTransId="{4C51A175-135C-43CE-8B83-2A7B231D815D}"/>
    <dgm:cxn modelId="{D3596AA2-9E12-43B3-9BB0-D5AF38507C22}" type="presOf" srcId="{44164A8A-C235-4BF3-B1B6-8AB49FD5E7A6}" destId="{C05A5193-72F6-4C67-B144-1BFA3BFC8A50}" srcOrd="0" destOrd="0" presId="urn:microsoft.com/office/officeart/2005/8/layout/vList2"/>
    <dgm:cxn modelId="{D8835BA8-5AF2-47B6-893B-911596C336D8}" srcId="{5D6F0695-D2B8-4A95-B7B7-08DB9A464C66}" destId="{7D6E6FCE-B854-4395-A33F-398882435D06}" srcOrd="1" destOrd="0" parTransId="{CA4B925A-0E69-4871-BFB7-9A522CC6464A}" sibTransId="{9FAE8C2F-D908-45C1-92E3-35BF102A6523}"/>
    <dgm:cxn modelId="{DD30DAC4-F3B6-44C2-BFF5-E8C279C9DA62}" type="presOf" srcId="{BEC02DB7-0001-4B78-9FD1-BBB2E30D0647}" destId="{07485048-F26E-4E60-B94B-15615D751689}" srcOrd="0" destOrd="0" presId="urn:microsoft.com/office/officeart/2005/8/layout/vList2"/>
    <dgm:cxn modelId="{0E5AF0DE-6C02-45CE-B349-DCB842A4A6E8}" type="presOf" srcId="{B86608BA-8208-4E54-BFF6-0CD641EA342D}" destId="{E92FC8EB-FB74-4A42-B8B0-14DEBBDB608B}" srcOrd="0" destOrd="0" presId="urn:microsoft.com/office/officeart/2005/8/layout/vList2"/>
    <dgm:cxn modelId="{85A668F4-7FE6-47D1-91E5-E91F55588530}" srcId="{5D6F0695-D2B8-4A95-B7B7-08DB9A464C66}" destId="{AEF42FA4-3A97-48D1-8618-AF345FC236C6}" srcOrd="5" destOrd="0" parTransId="{EE3DF007-ACB1-4648-AA41-7333CED14243}" sibTransId="{DA4537A3-E0F5-4AD1-8A92-36D1E3E6EF38}"/>
    <dgm:cxn modelId="{383DDBFA-DCD8-42DF-9E59-CA8E8E693E01}" type="presOf" srcId="{ECAE1CB6-32D6-4B6C-9110-38C5B4643A18}" destId="{89473265-1EF9-40F5-992A-A596A53A61F9}" srcOrd="0" destOrd="0" presId="urn:microsoft.com/office/officeart/2005/8/layout/vList2"/>
    <dgm:cxn modelId="{9E011CFF-9DE1-4535-A5F1-D3307ECB1E82}" srcId="{5D6F0695-D2B8-4A95-B7B7-08DB9A464C66}" destId="{B86608BA-8208-4E54-BFF6-0CD641EA342D}" srcOrd="4" destOrd="0" parTransId="{E7727FE5-D659-4858-836E-120F4DDDE9FC}" sibTransId="{0FA21975-2781-4BC8-A3BE-9CE8E77875E5}"/>
    <dgm:cxn modelId="{246B8A88-0ACC-4491-BF06-230B3609A6D7}" type="presParOf" srcId="{BA1C8F72-EFA5-4CB9-9541-38F6A1BDE6E3}" destId="{07485048-F26E-4E60-B94B-15615D751689}" srcOrd="0" destOrd="0" presId="urn:microsoft.com/office/officeart/2005/8/layout/vList2"/>
    <dgm:cxn modelId="{C531A3B4-B52C-45F1-A78C-4EA23FBF2CA5}" type="presParOf" srcId="{BA1C8F72-EFA5-4CB9-9541-38F6A1BDE6E3}" destId="{863606C1-2166-44C0-A78B-5F49F261D1AF}" srcOrd="1" destOrd="0" presId="urn:microsoft.com/office/officeart/2005/8/layout/vList2"/>
    <dgm:cxn modelId="{E6222198-F0FE-48E2-B6F7-4AE69D68B94F}" type="presParOf" srcId="{BA1C8F72-EFA5-4CB9-9541-38F6A1BDE6E3}" destId="{35A49A99-4799-49F5-989D-245196C02F60}" srcOrd="2" destOrd="0" presId="urn:microsoft.com/office/officeart/2005/8/layout/vList2"/>
    <dgm:cxn modelId="{2E519634-D34A-4C9A-9132-B807F0623797}" type="presParOf" srcId="{BA1C8F72-EFA5-4CB9-9541-38F6A1BDE6E3}" destId="{96038B30-3CB4-4399-B7FA-E288378E0D0A}" srcOrd="3" destOrd="0" presId="urn:microsoft.com/office/officeart/2005/8/layout/vList2"/>
    <dgm:cxn modelId="{700681A7-9A18-403D-A68E-7CE5AF84FF90}" type="presParOf" srcId="{BA1C8F72-EFA5-4CB9-9541-38F6A1BDE6E3}" destId="{C05A5193-72F6-4C67-B144-1BFA3BFC8A50}" srcOrd="4" destOrd="0" presId="urn:microsoft.com/office/officeart/2005/8/layout/vList2"/>
    <dgm:cxn modelId="{B95A67FE-911D-409A-9301-6F37EB6EA5DE}" type="presParOf" srcId="{BA1C8F72-EFA5-4CB9-9541-38F6A1BDE6E3}" destId="{74B1C6FC-51FD-4C4E-BAD2-C813B8FBB921}" srcOrd="5" destOrd="0" presId="urn:microsoft.com/office/officeart/2005/8/layout/vList2"/>
    <dgm:cxn modelId="{E90E149D-4527-4A56-B2B5-83BE61F380BA}" type="presParOf" srcId="{BA1C8F72-EFA5-4CB9-9541-38F6A1BDE6E3}" destId="{89473265-1EF9-40F5-992A-A596A53A61F9}" srcOrd="6" destOrd="0" presId="urn:microsoft.com/office/officeart/2005/8/layout/vList2"/>
    <dgm:cxn modelId="{C19ADD69-8B21-4535-8BD7-BA5738F90A3C}" type="presParOf" srcId="{BA1C8F72-EFA5-4CB9-9541-38F6A1BDE6E3}" destId="{C410F25D-7CBC-41FD-ACD5-F41DD4819811}" srcOrd="7" destOrd="0" presId="urn:microsoft.com/office/officeart/2005/8/layout/vList2"/>
    <dgm:cxn modelId="{E26DEC22-8ED2-418B-9869-4A07CADF6A16}" type="presParOf" srcId="{BA1C8F72-EFA5-4CB9-9541-38F6A1BDE6E3}" destId="{E92FC8EB-FB74-4A42-B8B0-14DEBBDB608B}" srcOrd="8" destOrd="0" presId="urn:microsoft.com/office/officeart/2005/8/layout/vList2"/>
    <dgm:cxn modelId="{2D768899-17E4-45F1-906D-0E23127F8D55}" type="presParOf" srcId="{BA1C8F72-EFA5-4CB9-9541-38F6A1BDE6E3}" destId="{A228462C-7B55-48B7-84B4-969B3E1B7538}" srcOrd="9" destOrd="0" presId="urn:microsoft.com/office/officeart/2005/8/layout/vList2"/>
    <dgm:cxn modelId="{90CE517B-8F8E-4A84-AD62-860B01A77743}" type="presParOf" srcId="{BA1C8F72-EFA5-4CB9-9541-38F6A1BDE6E3}" destId="{757FBFC3-B299-4742-A339-5FF7AF08D7E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6AF50-D1B6-4D04-9BE7-E1869EE3E518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F0A8C7-6FB8-41CC-848E-B1AD9665D64A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6962D2-3AC0-4393-BDE4-04D32A800DEE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mbria" panose="02040503050406030204" pitchFamily="18" charset="0"/>
              <a:ea typeface="Cambria" panose="02040503050406030204" pitchFamily="18" charset="0"/>
            </a:rPr>
            <a:t>Notice of grant award has been received</a:t>
          </a:r>
        </a:p>
      </dsp:txBody>
      <dsp:txXfrm>
        <a:off x="1435590" y="531"/>
        <a:ext cx="9080009" cy="1242935"/>
      </dsp:txXfrm>
    </dsp:sp>
    <dsp:sp modelId="{C8692B0F-A4BD-4C2F-857B-7F4BDD5E71B7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F7AAF4-75EA-40C3-ACBF-7E4DEB2E27C7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588E83-5608-49F0-A7C6-1843B9E40C20}">
      <dsp:nvSpPr>
        <dsp:cNvPr id="0" name=""/>
        <dsp:cNvSpPr/>
      </dsp:nvSpPr>
      <dsp:spPr>
        <a:xfrm>
          <a:off x="1435590" y="1554201"/>
          <a:ext cx="4732020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mbria" panose="02040503050406030204" pitchFamily="18" charset="0"/>
              <a:ea typeface="Cambria" panose="02040503050406030204" pitchFamily="18" charset="0"/>
            </a:rPr>
            <a:t>Immediately start working with all the necessary people/teams to get your project timelines and obtain required information necessary for receipt and distribution of funding</a:t>
          </a:r>
        </a:p>
      </dsp:txBody>
      <dsp:txXfrm>
        <a:off x="1435590" y="1554201"/>
        <a:ext cx="4732020" cy="1242935"/>
      </dsp:txXfrm>
    </dsp:sp>
    <dsp:sp modelId="{C3644BB5-01AA-481F-BC1E-EDEAC8D4B566}">
      <dsp:nvSpPr>
        <dsp:cNvPr id="0" name=""/>
        <dsp:cNvSpPr/>
      </dsp:nvSpPr>
      <dsp:spPr>
        <a:xfrm>
          <a:off x="6167610" y="1554201"/>
          <a:ext cx="434798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1200" b="1" kern="1200" dirty="0">
              <a:latin typeface="Cambria" panose="02040503050406030204" pitchFamily="18" charset="0"/>
              <a:ea typeface="Cambria" panose="02040503050406030204" pitchFamily="18" charset="0"/>
            </a:rPr>
            <a:t>Finance</a:t>
          </a:r>
        </a:p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1200" b="1" kern="1200" dirty="0">
              <a:latin typeface="Cambria" panose="02040503050406030204" pitchFamily="18" charset="0"/>
              <a:ea typeface="Cambria" panose="02040503050406030204" pitchFamily="18" charset="0"/>
            </a:rPr>
            <a:t>Regulatory </a:t>
          </a:r>
        </a:p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1200" b="1" kern="1200" dirty="0">
              <a:latin typeface="Cambria" panose="02040503050406030204" pitchFamily="18" charset="0"/>
              <a:ea typeface="Cambria" panose="02040503050406030204" pitchFamily="18" charset="0"/>
            </a:rPr>
            <a:t>Contracts</a:t>
          </a:r>
        </a:p>
      </dsp:txBody>
      <dsp:txXfrm>
        <a:off x="6167610" y="1554201"/>
        <a:ext cx="4347989" cy="1242935"/>
      </dsp:txXfrm>
    </dsp:sp>
    <dsp:sp modelId="{0CD2CD3F-0267-41E3-AB71-848CA2710E58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7C1322-E1D1-4CF4-B329-2A12B87CAC0C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4E677F-87FB-424C-83B1-CC094E471257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mbria" panose="02040503050406030204" pitchFamily="18" charset="0"/>
              <a:ea typeface="Cambria" panose="02040503050406030204" pitchFamily="18" charset="0"/>
            </a:rPr>
            <a:t>This is the most crucial time for a Project Manager</a:t>
          </a:r>
        </a:p>
      </dsp:txBody>
      <dsp:txXfrm>
        <a:off x="1435590" y="3107870"/>
        <a:ext cx="9080009" cy="1242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17D70-7F5E-453B-B22A-D9D018FF64DF}">
      <dsp:nvSpPr>
        <dsp:cNvPr id="0" name=""/>
        <dsp:cNvSpPr/>
      </dsp:nvSpPr>
      <dsp:spPr>
        <a:xfrm>
          <a:off x="1061437" y="832187"/>
          <a:ext cx="1141382" cy="11413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F10983-B4F0-4E39-955C-0109569CF683}">
      <dsp:nvSpPr>
        <dsp:cNvPr id="0" name=""/>
        <dsp:cNvSpPr/>
      </dsp:nvSpPr>
      <dsp:spPr>
        <a:xfrm>
          <a:off x="1582" y="2060646"/>
          <a:ext cx="3261093" cy="48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77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100" kern="1200"/>
            <a:t>Invoicing</a:t>
          </a:r>
        </a:p>
      </dsp:txBody>
      <dsp:txXfrm>
        <a:off x="1582" y="2060646"/>
        <a:ext cx="3261093" cy="489164"/>
      </dsp:txXfrm>
    </dsp:sp>
    <dsp:sp modelId="{B8EC4515-FFA9-4E97-AE7D-680381F5E4C1}">
      <dsp:nvSpPr>
        <dsp:cNvPr id="0" name=""/>
        <dsp:cNvSpPr/>
      </dsp:nvSpPr>
      <dsp:spPr>
        <a:xfrm>
          <a:off x="1582" y="2590311"/>
          <a:ext cx="3261093" cy="266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FTE (effort), supplies, etc.</a:t>
          </a:r>
        </a:p>
      </dsp:txBody>
      <dsp:txXfrm>
        <a:off x="1582" y="2590311"/>
        <a:ext cx="3261093" cy="266905"/>
      </dsp:txXfrm>
    </dsp:sp>
    <dsp:sp modelId="{0FE6685A-5865-41A6-A003-65717DCA03F8}">
      <dsp:nvSpPr>
        <dsp:cNvPr id="0" name=""/>
        <dsp:cNvSpPr/>
      </dsp:nvSpPr>
      <dsp:spPr>
        <a:xfrm>
          <a:off x="4893223" y="832187"/>
          <a:ext cx="1141382" cy="114138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2C6624-C47A-44F9-B7A2-D352B9E49525}">
      <dsp:nvSpPr>
        <dsp:cNvPr id="0" name=""/>
        <dsp:cNvSpPr/>
      </dsp:nvSpPr>
      <dsp:spPr>
        <a:xfrm>
          <a:off x="3833367" y="2060646"/>
          <a:ext cx="3261093" cy="48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77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100" kern="1200"/>
            <a:t>Progress Reporting</a:t>
          </a:r>
        </a:p>
      </dsp:txBody>
      <dsp:txXfrm>
        <a:off x="3833367" y="2060646"/>
        <a:ext cx="3261093" cy="489164"/>
      </dsp:txXfrm>
    </dsp:sp>
    <dsp:sp modelId="{6EA55A1C-4A68-49F8-99C3-30EE3EF8890D}">
      <dsp:nvSpPr>
        <dsp:cNvPr id="0" name=""/>
        <dsp:cNvSpPr/>
      </dsp:nvSpPr>
      <dsp:spPr>
        <a:xfrm>
          <a:off x="3833367" y="2590311"/>
          <a:ext cx="3261093" cy="266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EF34A-D712-4749-9F30-3EC9DC70CD04}">
      <dsp:nvSpPr>
        <dsp:cNvPr id="0" name=""/>
        <dsp:cNvSpPr/>
      </dsp:nvSpPr>
      <dsp:spPr>
        <a:xfrm>
          <a:off x="8725008" y="832187"/>
          <a:ext cx="1141382" cy="114138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19B625-9A0A-413D-BC3A-0A7A3A00121D}">
      <dsp:nvSpPr>
        <dsp:cNvPr id="0" name=""/>
        <dsp:cNvSpPr/>
      </dsp:nvSpPr>
      <dsp:spPr>
        <a:xfrm>
          <a:off x="7665152" y="2060646"/>
          <a:ext cx="3261093" cy="48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77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100" kern="1200"/>
            <a:t>Study Closeout</a:t>
          </a:r>
        </a:p>
      </dsp:txBody>
      <dsp:txXfrm>
        <a:off x="7665152" y="2060646"/>
        <a:ext cx="3261093" cy="489164"/>
      </dsp:txXfrm>
    </dsp:sp>
    <dsp:sp modelId="{FFF8EB20-400A-44E4-88C2-9DE265BC2F50}">
      <dsp:nvSpPr>
        <dsp:cNvPr id="0" name=""/>
        <dsp:cNvSpPr/>
      </dsp:nvSpPr>
      <dsp:spPr>
        <a:xfrm>
          <a:off x="7665152" y="2590311"/>
          <a:ext cx="3261093" cy="266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485048-F26E-4E60-B94B-15615D751689}">
      <dsp:nvSpPr>
        <dsp:cNvPr id="0" name=""/>
        <dsp:cNvSpPr/>
      </dsp:nvSpPr>
      <dsp:spPr>
        <a:xfrm>
          <a:off x="0" y="273154"/>
          <a:ext cx="6666833" cy="74353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Build a robust support system</a:t>
          </a:r>
        </a:p>
      </dsp:txBody>
      <dsp:txXfrm>
        <a:off x="36296" y="309450"/>
        <a:ext cx="6594241" cy="670943"/>
      </dsp:txXfrm>
    </dsp:sp>
    <dsp:sp modelId="{35A49A99-4799-49F5-989D-245196C02F60}">
      <dsp:nvSpPr>
        <dsp:cNvPr id="0" name=""/>
        <dsp:cNvSpPr/>
      </dsp:nvSpPr>
      <dsp:spPr>
        <a:xfrm>
          <a:off x="0" y="1105969"/>
          <a:ext cx="6666833" cy="743535"/>
        </a:xfrm>
        <a:prstGeom prst="roundRect">
          <a:avLst/>
        </a:prstGeom>
        <a:gradFill rotWithShape="0">
          <a:gsLst>
            <a:gs pos="0">
              <a:schemeClr val="accent5">
                <a:hueOff val="-1351709"/>
                <a:satOff val="-3484"/>
                <a:lumOff val="-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351709"/>
                <a:satOff val="-3484"/>
                <a:lumOff val="-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351709"/>
                <a:satOff val="-3484"/>
                <a:lumOff val="-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Start planning early</a:t>
          </a:r>
        </a:p>
      </dsp:txBody>
      <dsp:txXfrm>
        <a:off x="36296" y="1142265"/>
        <a:ext cx="6594241" cy="670943"/>
      </dsp:txXfrm>
    </dsp:sp>
    <dsp:sp modelId="{C05A5193-72F6-4C67-B144-1BFA3BFC8A50}">
      <dsp:nvSpPr>
        <dsp:cNvPr id="0" name=""/>
        <dsp:cNvSpPr/>
      </dsp:nvSpPr>
      <dsp:spPr>
        <a:xfrm>
          <a:off x="0" y="1938784"/>
          <a:ext cx="6666833" cy="743535"/>
        </a:xfrm>
        <a:prstGeom prst="roundRect">
          <a:avLst/>
        </a:prstGeom>
        <a:gradFill rotWithShape="0">
          <a:gsLst>
            <a:gs pos="0">
              <a:schemeClr val="accent5">
                <a:hueOff val="-2703417"/>
                <a:satOff val="-6968"/>
                <a:lumOff val="-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703417"/>
                <a:satOff val="-6968"/>
                <a:lumOff val="-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703417"/>
                <a:satOff val="-6968"/>
                <a:lumOff val="-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Don’t assume things will go smoothly</a:t>
          </a:r>
        </a:p>
      </dsp:txBody>
      <dsp:txXfrm>
        <a:off x="36296" y="1975080"/>
        <a:ext cx="6594241" cy="670943"/>
      </dsp:txXfrm>
    </dsp:sp>
    <dsp:sp modelId="{89473265-1EF9-40F5-992A-A596A53A61F9}">
      <dsp:nvSpPr>
        <dsp:cNvPr id="0" name=""/>
        <dsp:cNvSpPr/>
      </dsp:nvSpPr>
      <dsp:spPr>
        <a:xfrm>
          <a:off x="0" y="2771599"/>
          <a:ext cx="6666833" cy="743535"/>
        </a:xfrm>
        <a:prstGeom prst="roundRect">
          <a:avLst/>
        </a:prstGeom>
        <a:gradFill rotWithShape="0">
          <a:gsLst>
            <a:gs pos="0">
              <a:schemeClr val="accent5">
                <a:hueOff val="-4055126"/>
                <a:satOff val="-10451"/>
                <a:lumOff val="-7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5126"/>
                <a:satOff val="-10451"/>
                <a:lumOff val="-7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5126"/>
                <a:satOff val="-10451"/>
                <a:lumOff val="-7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Triple check all information</a:t>
          </a:r>
        </a:p>
      </dsp:txBody>
      <dsp:txXfrm>
        <a:off x="36296" y="2807895"/>
        <a:ext cx="6594241" cy="670943"/>
      </dsp:txXfrm>
    </dsp:sp>
    <dsp:sp modelId="{E92FC8EB-FB74-4A42-B8B0-14DEBBDB608B}">
      <dsp:nvSpPr>
        <dsp:cNvPr id="0" name=""/>
        <dsp:cNvSpPr/>
      </dsp:nvSpPr>
      <dsp:spPr>
        <a:xfrm>
          <a:off x="0" y="3604415"/>
          <a:ext cx="6666833" cy="743535"/>
        </a:xfrm>
        <a:prstGeom prst="roundRect">
          <a:avLst/>
        </a:prstGeom>
        <a:gradFill rotWithShape="0">
          <a:gsLst>
            <a:gs pos="0">
              <a:schemeClr val="accent5">
                <a:hueOff val="-5406834"/>
                <a:satOff val="-13935"/>
                <a:lumOff val="-9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406834"/>
                <a:satOff val="-13935"/>
                <a:lumOff val="-9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406834"/>
                <a:satOff val="-13935"/>
                <a:lumOff val="-9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Get to know your partner institutions</a:t>
          </a:r>
        </a:p>
      </dsp:txBody>
      <dsp:txXfrm>
        <a:off x="36296" y="3640711"/>
        <a:ext cx="6594241" cy="670943"/>
      </dsp:txXfrm>
    </dsp:sp>
    <dsp:sp modelId="{757FBFC3-B299-4742-A339-5FF7AF08D7E7}">
      <dsp:nvSpPr>
        <dsp:cNvPr id="0" name=""/>
        <dsp:cNvSpPr/>
      </dsp:nvSpPr>
      <dsp:spPr>
        <a:xfrm>
          <a:off x="0" y="4437230"/>
          <a:ext cx="6666833" cy="743535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There is no “one-size-fits-all” approach</a:t>
          </a:r>
        </a:p>
      </dsp:txBody>
      <dsp:txXfrm>
        <a:off x="36296" y="4473526"/>
        <a:ext cx="6594241" cy="670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51E48-BF94-48C8-9B25-A87EC0A4FA03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8FE52-7FF5-4FA5-ADCD-E26AEC4CC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2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13E6-E256-7448-8C44-871DB58126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E0800-2850-2644-9F34-5D2C1291EC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D83F7-9D82-B542-AFF5-2D6B21108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8176-40B3-4D27-A094-6016EE8C58B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439E6-A67E-934F-90AC-6267DADA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C14DA-8CF3-1443-B044-D8FF98FC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4F9-3F9D-42EF-9CC1-205EAD2E3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6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5A752-B91D-1749-ACA5-593DF18E3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1FBA93-A7B2-4645-8995-7C935EBBAE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540F2-EAE6-124A-8179-21903E3B1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8176-40B3-4D27-A094-6016EE8C58B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5F261-C5B7-354F-91CF-7B1FDE1F1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2201E-61EF-7E4F-A8E9-B5C6C335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4F9-3F9D-42EF-9CC1-205EAD2E3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61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B41E9A-854F-C442-8C6D-7B694A2E9B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CC7459-5AA2-FF48-82BD-EB90A0813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25684-E18B-414C-A9B5-26E635C56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8176-40B3-4D27-A094-6016EE8C58B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7CD16-20E1-6541-ACAC-5E8299830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7343D-E245-984B-B309-E2C150A49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4F9-3F9D-42EF-9CC1-205EAD2E3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92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98834-3083-4847-B086-480B38B9C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B98A4-7516-9D47-9B88-A40DBB8C5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6D5A9-1445-884C-A99B-486E2432A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8176-40B3-4D27-A094-6016EE8C58B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3A7D2-B9B9-BF44-BEFA-B6B4DFDFB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B300E-65F5-B64D-B757-6B4754259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4F9-3F9D-42EF-9CC1-205EAD2E3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67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877A7-2ACF-7144-AE64-63493240A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7AF84-2FAD-6840-8674-00ADE1113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AFAF5-7914-B14F-975E-C541A6C35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8176-40B3-4D27-A094-6016EE8C58B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E3A36-15F3-D349-B276-9C33D50FD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19A57-20F3-B146-9F9B-CF02C452E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4F9-3F9D-42EF-9CC1-205EAD2E3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80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909CB-57FD-054A-8C88-28FED9074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28532-C862-6440-ABE6-E49199D315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B3DFE0-36C1-584A-B270-478D0D43C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300AB1-8A54-1848-BF6E-71EBC4617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8176-40B3-4D27-A094-6016EE8C58B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4DBCD-F0A8-7845-92B6-A6E7B0F07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CAB917-9338-6E47-A45F-A7C0FC55D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4F9-3F9D-42EF-9CC1-205EAD2E3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15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69EC5-7699-C64B-9029-DFF6B3896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BD40D-25E8-AB44-86A6-D877A2D42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82B581-9961-2446-99D7-792548D43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6DFBED-FA0D-9044-B1CE-DADA8643F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C59F3F-F666-8446-8615-A23C5823D5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D15042-7150-1743-8362-8A1CAA5E1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8176-40B3-4D27-A094-6016EE8C58B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25372E-29E3-9246-8EC3-37E345A57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9F5C8C-9EB7-2941-A8F4-39AA789A1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4F9-3F9D-42EF-9CC1-205EAD2E3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8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2E310-48E4-0E49-A79A-23404BC6E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CD0524-ED98-1D48-9E1F-64E5E9307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8176-40B3-4D27-A094-6016EE8C58B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5A6775-3852-0C45-8D26-9B882BF4B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29A72-1831-5741-A3E9-C3E5E8599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4F9-3F9D-42EF-9CC1-205EAD2E3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5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6245BB-8C1F-6A41-88C3-192576B71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8176-40B3-4D27-A094-6016EE8C58B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5AC6A4-7741-934F-A691-150D3AA26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AF281-727D-A54E-8BF6-C14C33D5B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4F9-3F9D-42EF-9CC1-205EAD2E3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6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4861-0008-FE46-9D44-CC4BE0EE2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FFC14-DDEB-D241-92CD-7767B6A0F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09E2D1-8E4B-0E4B-8ED5-A3F111DA0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44CA70-DED6-F347-A4D8-32D74A788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8176-40B3-4D27-A094-6016EE8C58B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635D36-F230-C54B-B53B-7E063C87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1416A8-0F7E-004E-BDDE-082B203E5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4F9-3F9D-42EF-9CC1-205EAD2E3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44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937AC-753C-2C4E-A4D2-FB6EC4CAF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EFC71C-101B-DE4A-BA72-ACDF210EFB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1BB277-4B8B-A24D-993E-39F0CC421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957AE-FD93-C84F-BDEF-0F83B0C06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8176-40B3-4D27-A094-6016EE8C58B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6AB715-B40F-F641-BED4-83ED85A56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ADB2E-9F36-A540-87CA-7C87BC961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4F9-3F9D-42EF-9CC1-205EAD2E3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9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1025F6-57C7-E442-A372-6CAD6B421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89042-F50F-4349-9931-E808D55F5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85F14-1628-3041-88C4-4711D4CC8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C8176-40B3-4D27-A094-6016EE8C58BB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FB967-A9F7-784D-AFF0-1B8A47D25C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18050-52E5-014F-895D-DC69E6A4C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094F9-3F9D-42EF-9CC1-205EAD2E3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1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/>
          <p:cNvPicPr/>
          <p:nvPr/>
        </p:nvPicPr>
        <p:blipFill>
          <a:blip r:embed="rId2"/>
          <a:stretch>
            <a:fillRect/>
          </a:stretch>
        </p:blipFill>
        <p:spPr>
          <a:xfrm>
            <a:off x="9463317" y="5921403"/>
            <a:ext cx="2728681" cy="936596"/>
          </a:xfrm>
          <a:prstGeom prst="rect">
            <a:avLst/>
          </a:prstGeom>
        </p:spPr>
      </p:pic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2365825" y="6562949"/>
            <a:ext cx="7053943" cy="367620"/>
          </a:xfrm>
        </p:spPr>
        <p:txBody>
          <a:bodyPr>
            <a:noAutofit/>
          </a:bodyPr>
          <a:lstStyle/>
          <a:p>
            <a:r>
              <a:rPr lang="en-US" sz="1600" dirty="0"/>
              <a:t>Bidirectional training to enhance cancer research capacity in Africa-D43CA260640</a:t>
            </a:r>
          </a:p>
        </p:txBody>
      </p:sp>
      <p:pic>
        <p:nvPicPr>
          <p:cNvPr id="1026" name="Picture 2" descr="National Cancer Institute – The Cancer History Pro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661708"/>
            <a:ext cx="2016086" cy="1196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ubtitle 12"/>
          <p:cNvSpPr txBox="1">
            <a:spLocks/>
          </p:cNvSpPr>
          <p:nvPr/>
        </p:nvSpPr>
        <p:spPr>
          <a:xfrm>
            <a:off x="2365824" y="483624"/>
            <a:ext cx="7053943" cy="19025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Federal Grant Award Preparation and Implementation:</a:t>
            </a:r>
            <a:b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A Project Manager Perspective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" y="3164114"/>
            <a:ext cx="12191998" cy="29029"/>
          </a:xfrm>
          <a:prstGeom prst="line">
            <a:avLst/>
          </a:prstGeom>
          <a:ln w="63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132812" y="3193143"/>
            <a:ext cx="16658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D43CA260640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D39669-D90E-447F-804A-9C2F01DAD508}"/>
              </a:ext>
            </a:extLst>
          </p:cNvPr>
          <p:cNvSpPr txBox="1"/>
          <p:nvPr/>
        </p:nvSpPr>
        <p:spPr>
          <a:xfrm>
            <a:off x="3548269" y="4187941"/>
            <a:ext cx="5406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Angelina Fink, MPH, CCRP – Moffitt Cancer Center</a:t>
            </a:r>
          </a:p>
        </p:txBody>
      </p:sp>
    </p:spTree>
    <p:extLst>
      <p:ext uri="{BB962C8B-B14F-4D97-AF65-F5344CB8AC3E}">
        <p14:creationId xmlns:p14="http://schemas.microsoft.com/office/powerpoint/2010/main" val="358645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23"/>
    </mc:Choice>
    <mc:Fallback xmlns="">
      <p:transition spd="slow" advTm="1782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8456522" y="5633765"/>
            <a:ext cx="3408555" cy="873612"/>
          </a:xfrm>
        </p:spPr>
        <p:txBody>
          <a:bodyPr anchor="ctr">
            <a:normAutofit/>
          </a:bodyPr>
          <a:lstStyle/>
          <a:p>
            <a:pPr algn="l"/>
            <a:r>
              <a:rPr lang="en-US" b="1" dirty="0">
                <a:solidFill>
                  <a:srgbClr val="FFFFFF"/>
                </a:solidFill>
              </a:rPr>
              <a:t>Federal Grants: Concept to Completion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2AAC51-8650-49FF-BF74-3ABBDF722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0016" y="6312317"/>
            <a:ext cx="4181400" cy="390119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1000" dirty="0">
                <a:solidFill>
                  <a:schemeClr val="bg1"/>
                </a:solidFill>
              </a:rPr>
              <a:t>Bidirectional training to enhance cancer research capacity in Africa-D43CA260640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16954B-BA92-4BC4-B042-43E69B3F06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599" y="653108"/>
            <a:ext cx="9841515" cy="422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515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34"/>
    </mc:Choice>
    <mc:Fallback xmlns="">
      <p:transition spd="slow" advTm="1443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3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4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4D98A4-4192-4BBA-BDBF-6F4BF6AE309F}"/>
              </a:ext>
            </a:extLst>
          </p:cNvPr>
          <p:cNvSpPr txBox="1"/>
          <p:nvPr/>
        </p:nvSpPr>
        <p:spPr>
          <a:xfrm>
            <a:off x="586478" y="1683756"/>
            <a:ext cx="3115265" cy="2396359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b="1" kern="12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Important relationships throughout the project lifecycle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CE1F87D-98E1-481E-9615-E8060B3F57C6}"/>
              </a:ext>
            </a:extLst>
          </p:cNvPr>
          <p:cNvGrpSpPr/>
          <p:nvPr/>
        </p:nvGrpSpPr>
        <p:grpSpPr>
          <a:xfrm>
            <a:off x="4624302" y="195944"/>
            <a:ext cx="6981220" cy="6444342"/>
            <a:chOff x="3145051" y="370114"/>
            <a:chExt cx="5684181" cy="631016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perspectiveRelaxed">
              <a:rot lat="20673599" lon="0" rev="0"/>
            </a:camera>
            <a:lightRig rig="threePt" dir="t"/>
          </a:scene3d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BED2BC-B953-46F5-A681-EC3C815C9464}"/>
                </a:ext>
              </a:extLst>
            </p:cNvPr>
            <p:cNvSpPr/>
            <p:nvPr/>
          </p:nvSpPr>
          <p:spPr>
            <a:xfrm>
              <a:off x="5156777" y="2696606"/>
              <a:ext cx="1660730" cy="1660730"/>
            </a:xfrm>
            <a:custGeom>
              <a:avLst/>
              <a:gdLst>
                <a:gd name="connsiteX0" fmla="*/ 0 w 1660730"/>
                <a:gd name="connsiteY0" fmla="*/ 830365 h 1660730"/>
                <a:gd name="connsiteX1" fmla="*/ 830365 w 1660730"/>
                <a:gd name="connsiteY1" fmla="*/ 0 h 1660730"/>
                <a:gd name="connsiteX2" fmla="*/ 1660730 w 1660730"/>
                <a:gd name="connsiteY2" fmla="*/ 830365 h 1660730"/>
                <a:gd name="connsiteX3" fmla="*/ 830365 w 1660730"/>
                <a:gd name="connsiteY3" fmla="*/ 1660730 h 1660730"/>
                <a:gd name="connsiteX4" fmla="*/ 0 w 1660730"/>
                <a:gd name="connsiteY4" fmla="*/ 830365 h 1660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0730" h="1660730">
                  <a:moveTo>
                    <a:pt x="0" y="830365"/>
                  </a:moveTo>
                  <a:cubicBezTo>
                    <a:pt x="0" y="371767"/>
                    <a:pt x="371767" y="0"/>
                    <a:pt x="830365" y="0"/>
                  </a:cubicBezTo>
                  <a:cubicBezTo>
                    <a:pt x="1288963" y="0"/>
                    <a:pt x="1660730" y="371767"/>
                    <a:pt x="1660730" y="830365"/>
                  </a:cubicBezTo>
                  <a:cubicBezTo>
                    <a:pt x="1660730" y="1288963"/>
                    <a:pt x="1288963" y="1660730"/>
                    <a:pt x="830365" y="1660730"/>
                  </a:cubicBezTo>
                  <a:cubicBezTo>
                    <a:pt x="371767" y="1660730"/>
                    <a:pt x="0" y="1288963"/>
                    <a:pt x="0" y="830365"/>
                  </a:cubicBezTo>
                  <a:close/>
                </a:path>
              </a:pathLst>
            </a:custGeom>
            <a:solidFill>
              <a:srgbClr val="002060"/>
            </a:solidFill>
            <a:ln>
              <a:solidFill>
                <a:schemeClr val="bg1">
                  <a:lumMod val="85000"/>
                </a:schemeClr>
              </a:solidFill>
            </a:ln>
            <a:sp3d extrusionH="190500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9878" tIns="269878" rIns="269878" bIns="269878" numCol="1" spcCol="1270" anchor="ctr" anchorCtr="0">
              <a:norm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b="1" kern="1200">
                  <a:latin typeface="Cambria" panose="02040503050406030204" pitchFamily="18" charset="0"/>
                  <a:ea typeface="Cambria" panose="02040503050406030204" pitchFamily="18" charset="0"/>
                </a:rPr>
                <a:t>Project Manager</a:t>
              </a: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EA7FD7F-F040-464E-AA33-6B344FA6B613}"/>
                </a:ext>
              </a:extLst>
            </p:cNvPr>
            <p:cNvSpPr/>
            <p:nvPr/>
          </p:nvSpPr>
          <p:spPr>
            <a:xfrm rot="16200000">
              <a:off x="5810715" y="2091387"/>
              <a:ext cx="352853" cy="564648"/>
            </a:xfrm>
            <a:custGeom>
              <a:avLst/>
              <a:gdLst>
                <a:gd name="connsiteX0" fmla="*/ 0 w 352853"/>
                <a:gd name="connsiteY0" fmla="*/ 112930 h 564648"/>
                <a:gd name="connsiteX1" fmla="*/ 176427 w 352853"/>
                <a:gd name="connsiteY1" fmla="*/ 112930 h 564648"/>
                <a:gd name="connsiteX2" fmla="*/ 176427 w 352853"/>
                <a:gd name="connsiteY2" fmla="*/ 0 h 564648"/>
                <a:gd name="connsiteX3" fmla="*/ 352853 w 352853"/>
                <a:gd name="connsiteY3" fmla="*/ 282324 h 564648"/>
                <a:gd name="connsiteX4" fmla="*/ 176427 w 352853"/>
                <a:gd name="connsiteY4" fmla="*/ 564648 h 564648"/>
                <a:gd name="connsiteX5" fmla="*/ 176427 w 352853"/>
                <a:gd name="connsiteY5" fmla="*/ 451718 h 564648"/>
                <a:gd name="connsiteX6" fmla="*/ 0 w 352853"/>
                <a:gd name="connsiteY6" fmla="*/ 451718 h 564648"/>
                <a:gd name="connsiteX7" fmla="*/ 0 w 352853"/>
                <a:gd name="connsiteY7" fmla="*/ 112930 h 564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2853" h="564648">
                  <a:moveTo>
                    <a:pt x="0" y="112930"/>
                  </a:moveTo>
                  <a:lnTo>
                    <a:pt x="176427" y="112930"/>
                  </a:lnTo>
                  <a:lnTo>
                    <a:pt x="176427" y="0"/>
                  </a:lnTo>
                  <a:lnTo>
                    <a:pt x="352853" y="282324"/>
                  </a:lnTo>
                  <a:lnTo>
                    <a:pt x="176427" y="564648"/>
                  </a:lnTo>
                  <a:lnTo>
                    <a:pt x="176427" y="451718"/>
                  </a:lnTo>
                  <a:lnTo>
                    <a:pt x="0" y="451718"/>
                  </a:lnTo>
                  <a:lnTo>
                    <a:pt x="0" y="112930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bg1">
                  <a:lumMod val="85000"/>
                </a:schemeClr>
              </a:solidFill>
            </a:ln>
            <a:sp3d extrusionH="190500"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12930" rIns="105856" bIns="112929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700" kern="12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5CF0831-16B7-4EC7-B58E-4E5DDCD290A3}"/>
                </a:ext>
              </a:extLst>
            </p:cNvPr>
            <p:cNvSpPr/>
            <p:nvPr/>
          </p:nvSpPr>
          <p:spPr>
            <a:xfrm>
              <a:off x="5156777" y="370114"/>
              <a:ext cx="1660730" cy="1660730"/>
            </a:xfrm>
            <a:custGeom>
              <a:avLst/>
              <a:gdLst>
                <a:gd name="connsiteX0" fmla="*/ 0 w 1660730"/>
                <a:gd name="connsiteY0" fmla="*/ 830365 h 1660730"/>
                <a:gd name="connsiteX1" fmla="*/ 830365 w 1660730"/>
                <a:gd name="connsiteY1" fmla="*/ 0 h 1660730"/>
                <a:gd name="connsiteX2" fmla="*/ 1660730 w 1660730"/>
                <a:gd name="connsiteY2" fmla="*/ 830365 h 1660730"/>
                <a:gd name="connsiteX3" fmla="*/ 830365 w 1660730"/>
                <a:gd name="connsiteY3" fmla="*/ 1660730 h 1660730"/>
                <a:gd name="connsiteX4" fmla="*/ 0 w 1660730"/>
                <a:gd name="connsiteY4" fmla="*/ 830365 h 1660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0730" h="1660730">
                  <a:moveTo>
                    <a:pt x="0" y="830365"/>
                  </a:moveTo>
                  <a:cubicBezTo>
                    <a:pt x="0" y="371767"/>
                    <a:pt x="371767" y="0"/>
                    <a:pt x="830365" y="0"/>
                  </a:cubicBezTo>
                  <a:cubicBezTo>
                    <a:pt x="1288963" y="0"/>
                    <a:pt x="1660730" y="371767"/>
                    <a:pt x="1660730" y="830365"/>
                  </a:cubicBezTo>
                  <a:cubicBezTo>
                    <a:pt x="1660730" y="1288963"/>
                    <a:pt x="1288963" y="1660730"/>
                    <a:pt x="830365" y="1660730"/>
                  </a:cubicBezTo>
                  <a:cubicBezTo>
                    <a:pt x="371767" y="1660730"/>
                    <a:pt x="0" y="1288963"/>
                    <a:pt x="0" y="830365"/>
                  </a:cubicBezTo>
                  <a:close/>
                </a:path>
              </a:pathLst>
            </a:custGeom>
            <a:solidFill>
              <a:srgbClr val="002060"/>
            </a:solidFill>
            <a:ln>
              <a:solidFill>
                <a:schemeClr val="bg1">
                  <a:lumMod val="85000"/>
                </a:schemeClr>
              </a:solidFill>
            </a:ln>
            <a:sp3d extrusionH="190500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178" tIns="257178" rIns="257178" bIns="257178" numCol="1" spcCol="1270" anchor="ctr" anchorCtr="0">
              <a:normAutofit/>
            </a:bodyPr>
            <a:lstStyle/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latin typeface="Cambria" panose="02040503050406030204" pitchFamily="18" charset="0"/>
                  <a:ea typeface="Cambria" panose="02040503050406030204" pitchFamily="18" charset="0"/>
                </a:rPr>
                <a:t>Principal Investigator</a:t>
              </a: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738F3EE7-2434-4A8B-8B39-C87887F71C0D}"/>
                </a:ext>
              </a:extLst>
            </p:cNvPr>
            <p:cNvSpPr/>
            <p:nvPr/>
          </p:nvSpPr>
          <p:spPr>
            <a:xfrm rot="19800000">
              <a:off x="6808917" y="2668878"/>
              <a:ext cx="350971" cy="564648"/>
            </a:xfrm>
            <a:custGeom>
              <a:avLst/>
              <a:gdLst>
                <a:gd name="connsiteX0" fmla="*/ 0 w 350971"/>
                <a:gd name="connsiteY0" fmla="*/ 112930 h 564648"/>
                <a:gd name="connsiteX1" fmla="*/ 175486 w 350971"/>
                <a:gd name="connsiteY1" fmla="*/ 112930 h 564648"/>
                <a:gd name="connsiteX2" fmla="*/ 175486 w 350971"/>
                <a:gd name="connsiteY2" fmla="*/ 0 h 564648"/>
                <a:gd name="connsiteX3" fmla="*/ 350971 w 350971"/>
                <a:gd name="connsiteY3" fmla="*/ 282324 h 564648"/>
                <a:gd name="connsiteX4" fmla="*/ 175486 w 350971"/>
                <a:gd name="connsiteY4" fmla="*/ 564648 h 564648"/>
                <a:gd name="connsiteX5" fmla="*/ 175486 w 350971"/>
                <a:gd name="connsiteY5" fmla="*/ 451718 h 564648"/>
                <a:gd name="connsiteX6" fmla="*/ 0 w 350971"/>
                <a:gd name="connsiteY6" fmla="*/ 451718 h 564648"/>
                <a:gd name="connsiteX7" fmla="*/ 0 w 350971"/>
                <a:gd name="connsiteY7" fmla="*/ 112930 h 564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0971" h="564648">
                  <a:moveTo>
                    <a:pt x="0" y="112930"/>
                  </a:moveTo>
                  <a:lnTo>
                    <a:pt x="175486" y="112930"/>
                  </a:lnTo>
                  <a:lnTo>
                    <a:pt x="175486" y="0"/>
                  </a:lnTo>
                  <a:lnTo>
                    <a:pt x="350971" y="282324"/>
                  </a:lnTo>
                  <a:lnTo>
                    <a:pt x="175486" y="564648"/>
                  </a:lnTo>
                  <a:lnTo>
                    <a:pt x="175486" y="451718"/>
                  </a:lnTo>
                  <a:lnTo>
                    <a:pt x="0" y="451718"/>
                  </a:lnTo>
                  <a:lnTo>
                    <a:pt x="0" y="112930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bg1">
                  <a:lumMod val="85000"/>
                </a:schemeClr>
              </a:solidFill>
            </a:ln>
            <a:sp3d extrusionH="190500"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12930" rIns="105291" bIns="112929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700" kern="12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7126BAC-7C05-46BA-AC9E-704C4B5F2753}"/>
                </a:ext>
              </a:extLst>
            </p:cNvPr>
            <p:cNvSpPr/>
            <p:nvPr/>
          </p:nvSpPr>
          <p:spPr>
            <a:xfrm>
              <a:off x="7168502" y="1535136"/>
              <a:ext cx="1660730" cy="1660730"/>
            </a:xfrm>
            <a:custGeom>
              <a:avLst/>
              <a:gdLst>
                <a:gd name="connsiteX0" fmla="*/ 0 w 1660730"/>
                <a:gd name="connsiteY0" fmla="*/ 830365 h 1660730"/>
                <a:gd name="connsiteX1" fmla="*/ 830365 w 1660730"/>
                <a:gd name="connsiteY1" fmla="*/ 0 h 1660730"/>
                <a:gd name="connsiteX2" fmla="*/ 1660730 w 1660730"/>
                <a:gd name="connsiteY2" fmla="*/ 830365 h 1660730"/>
                <a:gd name="connsiteX3" fmla="*/ 830365 w 1660730"/>
                <a:gd name="connsiteY3" fmla="*/ 1660730 h 1660730"/>
                <a:gd name="connsiteX4" fmla="*/ 0 w 1660730"/>
                <a:gd name="connsiteY4" fmla="*/ 830365 h 1660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0730" h="1660730">
                  <a:moveTo>
                    <a:pt x="0" y="830365"/>
                  </a:moveTo>
                  <a:cubicBezTo>
                    <a:pt x="0" y="371767"/>
                    <a:pt x="371767" y="0"/>
                    <a:pt x="830365" y="0"/>
                  </a:cubicBezTo>
                  <a:cubicBezTo>
                    <a:pt x="1288963" y="0"/>
                    <a:pt x="1660730" y="371767"/>
                    <a:pt x="1660730" y="830365"/>
                  </a:cubicBezTo>
                  <a:cubicBezTo>
                    <a:pt x="1660730" y="1288963"/>
                    <a:pt x="1288963" y="1660730"/>
                    <a:pt x="830365" y="1660730"/>
                  </a:cubicBezTo>
                  <a:cubicBezTo>
                    <a:pt x="371767" y="1660730"/>
                    <a:pt x="0" y="1288963"/>
                    <a:pt x="0" y="830365"/>
                  </a:cubicBezTo>
                  <a:close/>
                </a:path>
              </a:pathLst>
            </a:custGeom>
            <a:solidFill>
              <a:srgbClr val="002060"/>
            </a:solidFill>
            <a:ln>
              <a:solidFill>
                <a:schemeClr val="bg1">
                  <a:lumMod val="85000"/>
                </a:schemeClr>
              </a:solidFill>
            </a:ln>
            <a:sp3d extrusionH="190500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8448" tIns="258448" rIns="258448" bIns="258448" numCol="1" spcCol="1270" anchor="ctr" anchorCtr="0">
              <a:norm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b="1" kern="1200">
                  <a:latin typeface="Cambria" panose="02040503050406030204" pitchFamily="18" charset="0"/>
                  <a:ea typeface="Cambria" panose="02040503050406030204" pitchFamily="18" charset="0"/>
                </a:rPr>
                <a:t>Research Finance</a:t>
              </a: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2BA51B3-38D2-4399-AF67-C5B3B548DA9A}"/>
                </a:ext>
              </a:extLst>
            </p:cNvPr>
            <p:cNvSpPr/>
            <p:nvPr/>
          </p:nvSpPr>
          <p:spPr>
            <a:xfrm rot="1800000">
              <a:off x="6808917" y="3820415"/>
              <a:ext cx="350971" cy="564648"/>
            </a:xfrm>
            <a:custGeom>
              <a:avLst/>
              <a:gdLst>
                <a:gd name="connsiteX0" fmla="*/ 0 w 350971"/>
                <a:gd name="connsiteY0" fmla="*/ 112930 h 564648"/>
                <a:gd name="connsiteX1" fmla="*/ 175486 w 350971"/>
                <a:gd name="connsiteY1" fmla="*/ 112930 h 564648"/>
                <a:gd name="connsiteX2" fmla="*/ 175486 w 350971"/>
                <a:gd name="connsiteY2" fmla="*/ 0 h 564648"/>
                <a:gd name="connsiteX3" fmla="*/ 350971 w 350971"/>
                <a:gd name="connsiteY3" fmla="*/ 282324 h 564648"/>
                <a:gd name="connsiteX4" fmla="*/ 175486 w 350971"/>
                <a:gd name="connsiteY4" fmla="*/ 564648 h 564648"/>
                <a:gd name="connsiteX5" fmla="*/ 175486 w 350971"/>
                <a:gd name="connsiteY5" fmla="*/ 451718 h 564648"/>
                <a:gd name="connsiteX6" fmla="*/ 0 w 350971"/>
                <a:gd name="connsiteY6" fmla="*/ 451718 h 564648"/>
                <a:gd name="connsiteX7" fmla="*/ 0 w 350971"/>
                <a:gd name="connsiteY7" fmla="*/ 112930 h 564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0971" h="564648">
                  <a:moveTo>
                    <a:pt x="0" y="112930"/>
                  </a:moveTo>
                  <a:lnTo>
                    <a:pt x="175486" y="112930"/>
                  </a:lnTo>
                  <a:lnTo>
                    <a:pt x="175486" y="0"/>
                  </a:lnTo>
                  <a:lnTo>
                    <a:pt x="350971" y="282324"/>
                  </a:lnTo>
                  <a:lnTo>
                    <a:pt x="175486" y="564648"/>
                  </a:lnTo>
                  <a:lnTo>
                    <a:pt x="175486" y="451718"/>
                  </a:lnTo>
                  <a:lnTo>
                    <a:pt x="0" y="451718"/>
                  </a:lnTo>
                  <a:lnTo>
                    <a:pt x="0" y="112930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bg1">
                  <a:lumMod val="85000"/>
                </a:schemeClr>
              </a:solidFill>
            </a:ln>
            <a:sp3d extrusionH="190500"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12929" rIns="105291" bIns="11293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700" kern="12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3BCC7FD-3F28-47EF-8417-E357DA1DE6B6}"/>
                </a:ext>
              </a:extLst>
            </p:cNvPr>
            <p:cNvSpPr/>
            <p:nvPr/>
          </p:nvSpPr>
          <p:spPr>
            <a:xfrm>
              <a:off x="7168502" y="3858076"/>
              <a:ext cx="1660730" cy="1660730"/>
            </a:xfrm>
            <a:custGeom>
              <a:avLst/>
              <a:gdLst>
                <a:gd name="connsiteX0" fmla="*/ 0 w 1660730"/>
                <a:gd name="connsiteY0" fmla="*/ 830365 h 1660730"/>
                <a:gd name="connsiteX1" fmla="*/ 830365 w 1660730"/>
                <a:gd name="connsiteY1" fmla="*/ 0 h 1660730"/>
                <a:gd name="connsiteX2" fmla="*/ 1660730 w 1660730"/>
                <a:gd name="connsiteY2" fmla="*/ 830365 h 1660730"/>
                <a:gd name="connsiteX3" fmla="*/ 830365 w 1660730"/>
                <a:gd name="connsiteY3" fmla="*/ 1660730 h 1660730"/>
                <a:gd name="connsiteX4" fmla="*/ 0 w 1660730"/>
                <a:gd name="connsiteY4" fmla="*/ 830365 h 1660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0730" h="1660730">
                  <a:moveTo>
                    <a:pt x="0" y="830365"/>
                  </a:moveTo>
                  <a:cubicBezTo>
                    <a:pt x="0" y="371767"/>
                    <a:pt x="371767" y="0"/>
                    <a:pt x="830365" y="0"/>
                  </a:cubicBezTo>
                  <a:cubicBezTo>
                    <a:pt x="1288963" y="0"/>
                    <a:pt x="1660730" y="371767"/>
                    <a:pt x="1660730" y="830365"/>
                  </a:cubicBezTo>
                  <a:cubicBezTo>
                    <a:pt x="1660730" y="1288963"/>
                    <a:pt x="1288963" y="1660730"/>
                    <a:pt x="830365" y="1660730"/>
                  </a:cubicBezTo>
                  <a:cubicBezTo>
                    <a:pt x="371767" y="1660730"/>
                    <a:pt x="0" y="1288963"/>
                    <a:pt x="0" y="830365"/>
                  </a:cubicBezTo>
                  <a:close/>
                </a:path>
              </a:pathLst>
            </a:custGeom>
            <a:solidFill>
              <a:srgbClr val="002060"/>
            </a:solidFill>
            <a:ln>
              <a:solidFill>
                <a:schemeClr val="bg1">
                  <a:lumMod val="85000"/>
                </a:schemeClr>
              </a:solidFill>
            </a:ln>
            <a:sp3d extrusionH="190500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8448" tIns="258448" rIns="258448" bIns="258448" numCol="1" spcCol="1270" anchor="ctr" anchorCtr="0">
              <a:norm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b="1" kern="1200" dirty="0">
                  <a:latin typeface="Cambria" panose="02040503050406030204" pitchFamily="18" charset="0"/>
                  <a:ea typeface="Cambria" panose="02040503050406030204" pitchFamily="18" charset="0"/>
                </a:rPr>
                <a:t>Regulatory</a:t>
              </a: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47C570E-78E2-45A3-84F6-BB667331E5AF}"/>
                </a:ext>
              </a:extLst>
            </p:cNvPr>
            <p:cNvSpPr/>
            <p:nvPr/>
          </p:nvSpPr>
          <p:spPr>
            <a:xfrm rot="5400000">
              <a:off x="5811656" y="4396184"/>
              <a:ext cx="350971" cy="564648"/>
            </a:xfrm>
            <a:custGeom>
              <a:avLst/>
              <a:gdLst>
                <a:gd name="connsiteX0" fmla="*/ 0 w 350971"/>
                <a:gd name="connsiteY0" fmla="*/ 112930 h 564648"/>
                <a:gd name="connsiteX1" fmla="*/ 175486 w 350971"/>
                <a:gd name="connsiteY1" fmla="*/ 112930 h 564648"/>
                <a:gd name="connsiteX2" fmla="*/ 175486 w 350971"/>
                <a:gd name="connsiteY2" fmla="*/ 0 h 564648"/>
                <a:gd name="connsiteX3" fmla="*/ 350971 w 350971"/>
                <a:gd name="connsiteY3" fmla="*/ 282324 h 564648"/>
                <a:gd name="connsiteX4" fmla="*/ 175486 w 350971"/>
                <a:gd name="connsiteY4" fmla="*/ 564648 h 564648"/>
                <a:gd name="connsiteX5" fmla="*/ 175486 w 350971"/>
                <a:gd name="connsiteY5" fmla="*/ 451718 h 564648"/>
                <a:gd name="connsiteX6" fmla="*/ 0 w 350971"/>
                <a:gd name="connsiteY6" fmla="*/ 451718 h 564648"/>
                <a:gd name="connsiteX7" fmla="*/ 0 w 350971"/>
                <a:gd name="connsiteY7" fmla="*/ 112930 h 564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0971" h="564648">
                  <a:moveTo>
                    <a:pt x="0" y="112930"/>
                  </a:moveTo>
                  <a:lnTo>
                    <a:pt x="175486" y="112930"/>
                  </a:lnTo>
                  <a:lnTo>
                    <a:pt x="175486" y="0"/>
                  </a:lnTo>
                  <a:lnTo>
                    <a:pt x="350971" y="282324"/>
                  </a:lnTo>
                  <a:lnTo>
                    <a:pt x="175486" y="564648"/>
                  </a:lnTo>
                  <a:lnTo>
                    <a:pt x="175486" y="451718"/>
                  </a:lnTo>
                  <a:lnTo>
                    <a:pt x="0" y="451718"/>
                  </a:lnTo>
                  <a:lnTo>
                    <a:pt x="0" y="112930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bg1">
                  <a:lumMod val="85000"/>
                </a:schemeClr>
              </a:solidFill>
            </a:ln>
            <a:sp3d extrusionH="190500"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929" rIns="105291" bIns="112931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700" kern="120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FBC40C-C9D5-413D-AF1A-28DC98010568}"/>
                </a:ext>
              </a:extLst>
            </p:cNvPr>
            <p:cNvSpPr/>
            <p:nvPr/>
          </p:nvSpPr>
          <p:spPr>
            <a:xfrm>
              <a:off x="5156777" y="5019546"/>
              <a:ext cx="1660730" cy="1660730"/>
            </a:xfrm>
            <a:custGeom>
              <a:avLst/>
              <a:gdLst>
                <a:gd name="connsiteX0" fmla="*/ 0 w 1660730"/>
                <a:gd name="connsiteY0" fmla="*/ 830365 h 1660730"/>
                <a:gd name="connsiteX1" fmla="*/ 830365 w 1660730"/>
                <a:gd name="connsiteY1" fmla="*/ 0 h 1660730"/>
                <a:gd name="connsiteX2" fmla="*/ 1660730 w 1660730"/>
                <a:gd name="connsiteY2" fmla="*/ 830365 h 1660730"/>
                <a:gd name="connsiteX3" fmla="*/ 830365 w 1660730"/>
                <a:gd name="connsiteY3" fmla="*/ 1660730 h 1660730"/>
                <a:gd name="connsiteX4" fmla="*/ 0 w 1660730"/>
                <a:gd name="connsiteY4" fmla="*/ 830365 h 1660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0730" h="1660730">
                  <a:moveTo>
                    <a:pt x="0" y="830365"/>
                  </a:moveTo>
                  <a:cubicBezTo>
                    <a:pt x="0" y="371767"/>
                    <a:pt x="371767" y="0"/>
                    <a:pt x="830365" y="0"/>
                  </a:cubicBezTo>
                  <a:cubicBezTo>
                    <a:pt x="1288963" y="0"/>
                    <a:pt x="1660730" y="371767"/>
                    <a:pt x="1660730" y="830365"/>
                  </a:cubicBezTo>
                  <a:cubicBezTo>
                    <a:pt x="1660730" y="1288963"/>
                    <a:pt x="1288963" y="1660730"/>
                    <a:pt x="830365" y="1660730"/>
                  </a:cubicBezTo>
                  <a:cubicBezTo>
                    <a:pt x="371767" y="1660730"/>
                    <a:pt x="0" y="1288963"/>
                    <a:pt x="0" y="830365"/>
                  </a:cubicBezTo>
                  <a:close/>
                </a:path>
              </a:pathLst>
            </a:custGeom>
            <a:solidFill>
              <a:srgbClr val="002060"/>
            </a:solidFill>
            <a:ln>
              <a:solidFill>
                <a:schemeClr val="bg1">
                  <a:lumMod val="85000"/>
                </a:schemeClr>
              </a:solidFill>
            </a:ln>
            <a:sp3d extrusionH="190500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178" tIns="257178" rIns="257178" bIns="257178" numCol="1" spcCol="1270" anchor="ctr" anchorCtr="0">
              <a:norm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b="1" kern="1200">
                  <a:latin typeface="Cambria" panose="02040503050406030204" pitchFamily="18" charset="0"/>
                  <a:ea typeface="Cambria" panose="02040503050406030204" pitchFamily="18" charset="0"/>
                </a:rPr>
                <a:t>Participating Sites</a:t>
              </a: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6EB5DDA-DC74-4C17-8BFB-99854FFFA704}"/>
                </a:ext>
              </a:extLst>
            </p:cNvPr>
            <p:cNvSpPr/>
            <p:nvPr/>
          </p:nvSpPr>
          <p:spPr>
            <a:xfrm rot="19800000">
              <a:off x="4814396" y="3820414"/>
              <a:ext cx="350972" cy="564649"/>
            </a:xfrm>
            <a:custGeom>
              <a:avLst/>
              <a:gdLst>
                <a:gd name="connsiteX0" fmla="*/ 0 w 350971"/>
                <a:gd name="connsiteY0" fmla="*/ 112930 h 564648"/>
                <a:gd name="connsiteX1" fmla="*/ 175486 w 350971"/>
                <a:gd name="connsiteY1" fmla="*/ 112930 h 564648"/>
                <a:gd name="connsiteX2" fmla="*/ 175486 w 350971"/>
                <a:gd name="connsiteY2" fmla="*/ 0 h 564648"/>
                <a:gd name="connsiteX3" fmla="*/ 350971 w 350971"/>
                <a:gd name="connsiteY3" fmla="*/ 282324 h 564648"/>
                <a:gd name="connsiteX4" fmla="*/ 175486 w 350971"/>
                <a:gd name="connsiteY4" fmla="*/ 564648 h 564648"/>
                <a:gd name="connsiteX5" fmla="*/ 175486 w 350971"/>
                <a:gd name="connsiteY5" fmla="*/ 451718 h 564648"/>
                <a:gd name="connsiteX6" fmla="*/ 0 w 350971"/>
                <a:gd name="connsiteY6" fmla="*/ 451718 h 564648"/>
                <a:gd name="connsiteX7" fmla="*/ 0 w 350971"/>
                <a:gd name="connsiteY7" fmla="*/ 112930 h 564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0971" h="564648">
                  <a:moveTo>
                    <a:pt x="350971" y="451718"/>
                  </a:moveTo>
                  <a:lnTo>
                    <a:pt x="175485" y="451718"/>
                  </a:lnTo>
                  <a:lnTo>
                    <a:pt x="175485" y="564648"/>
                  </a:lnTo>
                  <a:lnTo>
                    <a:pt x="0" y="282324"/>
                  </a:lnTo>
                  <a:lnTo>
                    <a:pt x="175485" y="0"/>
                  </a:lnTo>
                  <a:lnTo>
                    <a:pt x="175485" y="112930"/>
                  </a:lnTo>
                  <a:lnTo>
                    <a:pt x="350971" y="112930"/>
                  </a:lnTo>
                  <a:lnTo>
                    <a:pt x="350971" y="451718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bg1">
                  <a:lumMod val="85000"/>
                </a:schemeClr>
              </a:solidFill>
            </a:ln>
            <a:sp3d extrusionH="190500"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5290" tIns="112930" rIns="1" bIns="11293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700" kern="120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3F6A046-5A78-4519-AFBD-DAA5BB51B248}"/>
                </a:ext>
              </a:extLst>
            </p:cNvPr>
            <p:cNvSpPr/>
            <p:nvPr/>
          </p:nvSpPr>
          <p:spPr>
            <a:xfrm>
              <a:off x="3145051" y="3858076"/>
              <a:ext cx="1660730" cy="1660730"/>
            </a:xfrm>
            <a:custGeom>
              <a:avLst/>
              <a:gdLst>
                <a:gd name="connsiteX0" fmla="*/ 0 w 1660730"/>
                <a:gd name="connsiteY0" fmla="*/ 830365 h 1660730"/>
                <a:gd name="connsiteX1" fmla="*/ 830365 w 1660730"/>
                <a:gd name="connsiteY1" fmla="*/ 0 h 1660730"/>
                <a:gd name="connsiteX2" fmla="*/ 1660730 w 1660730"/>
                <a:gd name="connsiteY2" fmla="*/ 830365 h 1660730"/>
                <a:gd name="connsiteX3" fmla="*/ 830365 w 1660730"/>
                <a:gd name="connsiteY3" fmla="*/ 1660730 h 1660730"/>
                <a:gd name="connsiteX4" fmla="*/ 0 w 1660730"/>
                <a:gd name="connsiteY4" fmla="*/ 830365 h 1660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0730" h="1660730">
                  <a:moveTo>
                    <a:pt x="0" y="830365"/>
                  </a:moveTo>
                  <a:cubicBezTo>
                    <a:pt x="0" y="371767"/>
                    <a:pt x="371767" y="0"/>
                    <a:pt x="830365" y="0"/>
                  </a:cubicBezTo>
                  <a:cubicBezTo>
                    <a:pt x="1288963" y="0"/>
                    <a:pt x="1660730" y="371767"/>
                    <a:pt x="1660730" y="830365"/>
                  </a:cubicBezTo>
                  <a:cubicBezTo>
                    <a:pt x="1660730" y="1288963"/>
                    <a:pt x="1288963" y="1660730"/>
                    <a:pt x="830365" y="1660730"/>
                  </a:cubicBezTo>
                  <a:cubicBezTo>
                    <a:pt x="371767" y="1660730"/>
                    <a:pt x="0" y="1288963"/>
                    <a:pt x="0" y="830365"/>
                  </a:cubicBezTo>
                  <a:close/>
                </a:path>
              </a:pathLst>
            </a:custGeom>
            <a:solidFill>
              <a:srgbClr val="002060"/>
            </a:solidFill>
            <a:ln>
              <a:solidFill>
                <a:schemeClr val="bg1">
                  <a:lumMod val="85000"/>
                </a:schemeClr>
              </a:solidFill>
            </a:ln>
            <a:sp3d extrusionH="190500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8448" tIns="258448" rIns="258448" bIns="258448" numCol="1" spcCol="1270" anchor="ctr" anchorCtr="0">
              <a:norm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b="1" kern="1200">
                  <a:latin typeface="Cambria" panose="02040503050406030204" pitchFamily="18" charset="0"/>
                  <a:ea typeface="Cambria" panose="02040503050406030204" pitchFamily="18" charset="0"/>
                </a:rPr>
                <a:t>Grants Admin</a:t>
              </a: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3BD539D-C8A6-42CB-B92B-8A8DCFFD65A9}"/>
                </a:ext>
              </a:extLst>
            </p:cNvPr>
            <p:cNvSpPr/>
            <p:nvPr/>
          </p:nvSpPr>
          <p:spPr>
            <a:xfrm rot="23400000">
              <a:off x="4814396" y="2668877"/>
              <a:ext cx="350971" cy="564649"/>
            </a:xfrm>
            <a:custGeom>
              <a:avLst/>
              <a:gdLst>
                <a:gd name="connsiteX0" fmla="*/ 0 w 350971"/>
                <a:gd name="connsiteY0" fmla="*/ 112930 h 564648"/>
                <a:gd name="connsiteX1" fmla="*/ 175486 w 350971"/>
                <a:gd name="connsiteY1" fmla="*/ 112930 h 564648"/>
                <a:gd name="connsiteX2" fmla="*/ 175486 w 350971"/>
                <a:gd name="connsiteY2" fmla="*/ 0 h 564648"/>
                <a:gd name="connsiteX3" fmla="*/ 350971 w 350971"/>
                <a:gd name="connsiteY3" fmla="*/ 282324 h 564648"/>
                <a:gd name="connsiteX4" fmla="*/ 175486 w 350971"/>
                <a:gd name="connsiteY4" fmla="*/ 564648 h 564648"/>
                <a:gd name="connsiteX5" fmla="*/ 175486 w 350971"/>
                <a:gd name="connsiteY5" fmla="*/ 451718 h 564648"/>
                <a:gd name="connsiteX6" fmla="*/ 0 w 350971"/>
                <a:gd name="connsiteY6" fmla="*/ 451718 h 564648"/>
                <a:gd name="connsiteX7" fmla="*/ 0 w 350971"/>
                <a:gd name="connsiteY7" fmla="*/ 112930 h 564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0971" h="564648">
                  <a:moveTo>
                    <a:pt x="350971" y="451718"/>
                  </a:moveTo>
                  <a:lnTo>
                    <a:pt x="175485" y="451718"/>
                  </a:lnTo>
                  <a:lnTo>
                    <a:pt x="175485" y="564648"/>
                  </a:lnTo>
                  <a:lnTo>
                    <a:pt x="0" y="282324"/>
                  </a:lnTo>
                  <a:lnTo>
                    <a:pt x="175485" y="0"/>
                  </a:lnTo>
                  <a:lnTo>
                    <a:pt x="175485" y="112930"/>
                  </a:lnTo>
                  <a:lnTo>
                    <a:pt x="350971" y="112930"/>
                  </a:lnTo>
                  <a:lnTo>
                    <a:pt x="350971" y="451718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bg1">
                  <a:lumMod val="85000"/>
                </a:schemeClr>
              </a:solidFill>
            </a:ln>
            <a:sp3d extrusionH="190500"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5291" tIns="112930" rIns="-1" bIns="11293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700" kern="1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ADEBCD7-B918-4D12-8438-A9F8574D0B6D}"/>
                </a:ext>
              </a:extLst>
            </p:cNvPr>
            <p:cNvSpPr/>
            <p:nvPr/>
          </p:nvSpPr>
          <p:spPr>
            <a:xfrm>
              <a:off x="3145051" y="1535136"/>
              <a:ext cx="1660730" cy="1660730"/>
            </a:xfrm>
            <a:custGeom>
              <a:avLst/>
              <a:gdLst>
                <a:gd name="connsiteX0" fmla="*/ 0 w 1660730"/>
                <a:gd name="connsiteY0" fmla="*/ 830365 h 1660730"/>
                <a:gd name="connsiteX1" fmla="*/ 830365 w 1660730"/>
                <a:gd name="connsiteY1" fmla="*/ 0 h 1660730"/>
                <a:gd name="connsiteX2" fmla="*/ 1660730 w 1660730"/>
                <a:gd name="connsiteY2" fmla="*/ 830365 h 1660730"/>
                <a:gd name="connsiteX3" fmla="*/ 830365 w 1660730"/>
                <a:gd name="connsiteY3" fmla="*/ 1660730 h 1660730"/>
                <a:gd name="connsiteX4" fmla="*/ 0 w 1660730"/>
                <a:gd name="connsiteY4" fmla="*/ 830365 h 1660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0730" h="1660730">
                  <a:moveTo>
                    <a:pt x="0" y="830365"/>
                  </a:moveTo>
                  <a:cubicBezTo>
                    <a:pt x="0" y="371767"/>
                    <a:pt x="371767" y="0"/>
                    <a:pt x="830365" y="0"/>
                  </a:cubicBezTo>
                  <a:cubicBezTo>
                    <a:pt x="1288963" y="0"/>
                    <a:pt x="1660730" y="371767"/>
                    <a:pt x="1660730" y="830365"/>
                  </a:cubicBezTo>
                  <a:cubicBezTo>
                    <a:pt x="1660730" y="1288963"/>
                    <a:pt x="1288963" y="1660730"/>
                    <a:pt x="830365" y="1660730"/>
                  </a:cubicBezTo>
                  <a:cubicBezTo>
                    <a:pt x="371767" y="1660730"/>
                    <a:pt x="0" y="1288963"/>
                    <a:pt x="0" y="830365"/>
                  </a:cubicBezTo>
                  <a:close/>
                </a:path>
              </a:pathLst>
            </a:custGeom>
            <a:solidFill>
              <a:srgbClr val="002060"/>
            </a:solidFill>
            <a:ln>
              <a:solidFill>
                <a:schemeClr val="bg1">
                  <a:lumMod val="85000"/>
                </a:schemeClr>
              </a:solidFill>
            </a:ln>
            <a:sp3d extrusionH="190500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8448" tIns="258448" rIns="258448" bIns="258448" numCol="1" spcCol="1270" anchor="ctr" anchorCtr="0">
              <a:norm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kern="1200" dirty="0">
                  <a:latin typeface="Cambria" panose="02040503050406030204" pitchFamily="18" charset="0"/>
                  <a:ea typeface="Cambria" panose="02040503050406030204" pitchFamily="18" charset="0"/>
                </a:rPr>
                <a:t>Contracts</a:t>
              </a:r>
            </a:p>
          </p:txBody>
        </p:sp>
      </p:grpSp>
      <p:sp>
        <p:nvSpPr>
          <p:cNvPr id="48" name="Footer Placeholder 2">
            <a:extLst>
              <a:ext uri="{FF2B5EF4-FFF2-40B4-BE49-F238E27FC236}">
                <a16:creationId xmlns:a16="http://schemas.microsoft.com/office/drawing/2014/main" id="{DF259B35-9207-4FE1-B3C7-F8394DFCD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0016" y="6312317"/>
            <a:ext cx="4181400" cy="390119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1000" dirty="0">
                <a:solidFill>
                  <a:schemeClr val="bg1"/>
                </a:solidFill>
              </a:rPr>
              <a:t>Bidirectional training to enhance cancer research capacity in Africa-D43CA260640</a:t>
            </a:r>
          </a:p>
        </p:txBody>
      </p:sp>
    </p:spTree>
    <p:extLst>
      <p:ext uri="{BB962C8B-B14F-4D97-AF65-F5344CB8AC3E}">
        <p14:creationId xmlns:p14="http://schemas.microsoft.com/office/powerpoint/2010/main" val="139229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080"/>
    </mc:Choice>
    <mc:Fallback xmlns="">
      <p:transition spd="slow" advTm="9808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1320784" y="4484717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>
                <a:latin typeface="Cambria" panose="02040503050406030204" pitchFamily="18" charset="0"/>
                <a:ea typeface="Cambria" panose="02040503050406030204" pitchFamily="18" charset="0"/>
              </a:rPr>
              <a:t>Grant Submission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27686F1F-AFA8-438F-8330-62AD9AF8D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0016" y="6312317"/>
            <a:ext cx="4181400" cy="390119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1000" dirty="0">
                <a:solidFill>
                  <a:schemeClr val="tx1"/>
                </a:solidFill>
              </a:rPr>
              <a:t>Bidirectional training to enhance cancer research capacity in Africa-D43CA260640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CD26B8-0B04-4C9C-B417-C0BB0BC514BA}"/>
              </a:ext>
            </a:extLst>
          </p:cNvPr>
          <p:cNvSpPr txBox="1"/>
          <p:nvPr/>
        </p:nvSpPr>
        <p:spPr>
          <a:xfrm>
            <a:off x="499924" y="347870"/>
            <a:ext cx="1149660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Start  planning and gathering information as soon as you know a grant is planned</a:t>
            </a:r>
          </a:p>
          <a:p>
            <a:endParaRPr lang="en-US" sz="20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Notify, grants administrators, research finance personnel, contracts, regulatory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Institution contacts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Work with your grants administrator or research support to determine required information and timelines/deadlines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Communicate deadlines to all participating sites as soon as possible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9AE5D0-FBD4-43DB-9263-3DF768FC49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2360" y="4484717"/>
            <a:ext cx="4179223" cy="218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797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1979"/>
    </mc:Choice>
    <mc:Fallback xmlns="">
      <p:transition spd="slow" advTm="27197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B551C-AE3D-4239-A210-BE7DFA3FD440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Funded Projects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1E03216-BE9F-CDB7-9C53-ADE4DA5671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64189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3ACC25F-43D8-4355-B765-F872B8076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0015" y="6312318"/>
            <a:ext cx="4799793" cy="287266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1000" dirty="0">
                <a:solidFill>
                  <a:schemeClr val="tx1"/>
                </a:solidFill>
              </a:rPr>
              <a:t>Bidirectional training to enhance cancer research capacity in Africa-D43CA260640</a:t>
            </a:r>
          </a:p>
        </p:txBody>
      </p:sp>
    </p:spTree>
    <p:extLst>
      <p:ext uri="{BB962C8B-B14F-4D97-AF65-F5344CB8AC3E}">
        <p14:creationId xmlns:p14="http://schemas.microsoft.com/office/powerpoint/2010/main" val="3430400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478"/>
    </mc:Choice>
    <mc:Fallback xmlns="">
      <p:transition spd="slow" advTm="17647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A740D5-FB9A-43E5-BA13-04E7AE8AE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After Implementation</a:t>
            </a:r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71A9A935-5F28-9FF9-B31D-56586B03BE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60210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" name="Footer Placeholder 2">
            <a:extLst>
              <a:ext uri="{FF2B5EF4-FFF2-40B4-BE49-F238E27FC236}">
                <a16:creationId xmlns:a16="http://schemas.microsoft.com/office/drawing/2014/main" id="{B4D74503-9205-44E3-9CCF-E8361030A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0015" y="6312318"/>
            <a:ext cx="4799793" cy="287266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1000" dirty="0">
                <a:solidFill>
                  <a:schemeClr val="tx1"/>
                </a:solidFill>
              </a:rPr>
              <a:t>Bidirectional training to enhance cancer research capacity in Africa-D43CA260640</a:t>
            </a:r>
          </a:p>
        </p:txBody>
      </p:sp>
    </p:spTree>
    <p:extLst>
      <p:ext uri="{BB962C8B-B14F-4D97-AF65-F5344CB8AC3E}">
        <p14:creationId xmlns:p14="http://schemas.microsoft.com/office/powerpoint/2010/main" val="197399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6601"/>
    </mc:Choice>
    <mc:Fallback xmlns="">
      <p:transition spd="slow" advTm="22660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710D28-78C9-42F7-9DE2-9408BAE13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Tips, Takeaways &amp; Lessons Learned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9CD4763-59A8-8049-5562-45D95267A3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4689905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Footer Placeholder 2">
            <a:extLst>
              <a:ext uri="{FF2B5EF4-FFF2-40B4-BE49-F238E27FC236}">
                <a16:creationId xmlns:a16="http://schemas.microsoft.com/office/drawing/2014/main" id="{BEFB9937-FCC4-4032-B4EB-D18AD1CC5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0016" y="6312317"/>
            <a:ext cx="4181400" cy="390119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1000" dirty="0">
                <a:solidFill>
                  <a:schemeClr val="bg1"/>
                </a:solidFill>
              </a:rPr>
              <a:t>Bidirectional training to enhance cancer research capacity in Africa-D43CA260640</a:t>
            </a:r>
          </a:p>
        </p:txBody>
      </p:sp>
    </p:spTree>
    <p:extLst>
      <p:ext uri="{BB962C8B-B14F-4D97-AF65-F5344CB8AC3E}">
        <p14:creationId xmlns:p14="http://schemas.microsoft.com/office/powerpoint/2010/main" val="1629177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9817"/>
    </mc:Choice>
    <mc:Fallback xmlns="">
      <p:transition spd="slow" advTm="37981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08EC1-4F4C-45E4-9AB5-843DC319A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657" y="2109475"/>
            <a:ext cx="9724031" cy="368335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Cambria" panose="02040503050406030204" pitchFamily="18" charset="0"/>
                <a:ea typeface="Cambria" panose="02040503050406030204" pitchFamily="18" charset="0"/>
              </a:rPr>
              <a:t>Thank You!</a:t>
            </a:r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F1043F66-F51B-4515-94F1-996ABBDD4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9650" y="6421648"/>
            <a:ext cx="4799793" cy="287266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1000" dirty="0">
                <a:solidFill>
                  <a:schemeClr val="tx1"/>
                </a:solidFill>
              </a:rPr>
              <a:t>Bidirectional training to enhance cancer research capacity in Africa-D43CA260640</a:t>
            </a:r>
          </a:p>
        </p:txBody>
      </p:sp>
    </p:spTree>
    <p:extLst>
      <p:ext uri="{BB962C8B-B14F-4D97-AF65-F5344CB8AC3E}">
        <p14:creationId xmlns:p14="http://schemas.microsoft.com/office/powerpoint/2010/main" val="4263892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730"/>
    </mc:Choice>
    <mc:Fallback xmlns="">
      <p:transition spd="slow" advTm="2673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278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Funded Projects</vt:lpstr>
      <vt:lpstr>After Implementation</vt:lpstr>
      <vt:lpstr>Tips, Takeaways &amp; Lessons Learned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Fink, Angelina K</dc:creator>
  <cp:lastModifiedBy>Gould, Rosemary</cp:lastModifiedBy>
  <cp:revision>5</cp:revision>
  <dcterms:created xsi:type="dcterms:W3CDTF">2022-06-20T02:28:09Z</dcterms:created>
  <dcterms:modified xsi:type="dcterms:W3CDTF">2023-04-24T14:38:30Z</dcterms:modified>
</cp:coreProperties>
</file>